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63" d="100"/>
          <a:sy n="163" d="100"/>
        </p:scale>
        <p:origin x="91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 Type="http://schemas.openxmlformats.org/officeDocument/2006/relationships/slide" Target="slides/slide4.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 Type="http://schemas.openxmlformats.org/officeDocument/2006/relationships/slide" Target="slides/slide5.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 Type="http://schemas.openxmlformats.org/officeDocument/2006/relationships/slide" Target="slides/slide6.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 Type="http://schemas.openxmlformats.org/officeDocument/2006/relationships/slide" Target="slides/slide7.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 Type="http://schemas.openxmlformats.org/officeDocument/2006/relationships/slide" Target="slides/slide8.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presProps" Target="presProps.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viewProps" Target="view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theme" Target="theme/theme1.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 Type="http://schemas.microsoft.com/office/2015/10/relationships/revisionInfo" Target="revisionInfo.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 Type="http://schemas.openxmlformats.org/officeDocument/2006/relationships/slide" Target="slides/slide1.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 Type="http://schemas.openxmlformats.org/officeDocument/2006/relationships/slide" Target="slides/slide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07a19a8-5842-468d-84c2-9fab6ed7c0ef"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a51ac4b-ad65-4cdf-b221-5ca24c4634cf" TargetMode="External"/><Relationship Id="rId3" Type="http://schemas.openxmlformats.org/officeDocument/2006/relationships/hyperlink" Target="https://jira.egnyte-it.com/browse/CFS-64734" TargetMode="External"/><Relationship Id="rId4" Type="http://schemas.openxmlformats.org/officeDocument/2006/relationships/hyperlink" Target="See description"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34bad58-b20c-4145-b173-a037533cca68" TargetMode="External"/><Relationship Id="rId3" Type="http://schemas.openxmlformats.org/officeDocument/2006/relationships/hyperlink" Target="https://jira.egnyte-it.com/browse/CFS-67268" TargetMode="External"/><Relationship Id="rId4" Type="http://schemas.openxmlformats.org/officeDocument/2006/relationships/hyperlink" Target="https://egnyte.atlassian.net/wiki/spaces/CFS/pages/1445462058/Group+management+improvements+user+stories"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e2e044f-1c1f-42d6-abfc-b150a3c506eb" TargetMode="External"/><Relationship Id="rId3" Type="http://schemas.openxmlformats.org/officeDocument/2006/relationships/hyperlink" Target="https://jira.egnyte-it.com/browse/CFS-67854" TargetMode="External"/><Relationship Id="rId4" Type="http://schemas.openxmlformats.org/officeDocument/2006/relationships/hyperlink" Target="https://egnyte.atlassian.net/wiki/spaces/CFS/pages/1512046594/Scheduled+reports+enhancements+user+stories"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hyperlink" Target="https://egnyte.productboard.com/entity-detail/features/3e08e5bd-1157-4d7f-95b7-be1d15b1e149" TargetMode="External"/><Relationship Id="rId4" Type="http://schemas.openxmlformats.org/officeDocument/2006/relationships/hyperlink" Target="https://jira.egnyte-it.com/browse/DEL-43523"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f58c7f9-22f9-479c-89cc-f1b330d7a643" TargetMode="External"/><Relationship Id="rId3" Type="http://schemas.openxmlformats.org/officeDocument/2006/relationships/hyperlink" Target="https://jira.egnyte-it.com/browse/DEL-45080" TargetMode="External"/><Relationship Id="rId4" Type="http://schemas.openxmlformats.org/officeDocument/2006/relationships/hyperlink" Target="https://egnyte.atlassian.net/wiki/spaces/MMP/pages/1499464026/ExtRep+for+MSPs+-+UX+Requirements"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hyperlink" Target="https://egnyte.productboard.com/entity-detail/features/38468b5c-d3db-4598-8e11-3e5c58e88ede" TargetMode="External"/><Relationship Id="rId4" Type="http://schemas.openxmlformats.org/officeDocument/2006/relationships/hyperlink" Target="https://jira.egnyte-it.com/browse/DEL-43506"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4d2aeef-edc1-41a5-9491-a14c4205ef4d" TargetMode="External"/><Relationship Id="rId3" Type="http://schemas.openxmlformats.org/officeDocument/2006/relationships/hyperlink" Target="https://jira.egnyte-it.com/browse/DEL-31632" TargetMode="External"/><Relationship Id="rId4" Type="http://schemas.openxmlformats.org/officeDocument/2006/relationships/hyperlink" Target="https://egnyte.atlassian.net/wiki/spaces/DEL/pages/1014202389/Unusual+Access+-+Reduce+false+positives+associated+with+Windows+system+activity"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hyperlink" Target="https://egnyte.productboard.com/entity-detail/features/77937ec7-608e-4550-86e3-22ec2e09d774" TargetMode="External"/><Relationship Id="rId4" Type="http://schemas.openxmlformats.org/officeDocument/2006/relationships/hyperlink" Target="https://jira.egnyte-it.com/browse/DEL-42493" TargetMode="External"/><Relationship Id="rId5" Type="http://schemas.openxmlformats.org/officeDocument/2006/relationships/hyperlink" Target="https://egnyte.atlassian.net/wiki/spaces/DEL/pages/1065386630/Issues+-+Risk+vs+Data+Access+Hygiene"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4ff7b4d-9c0f-4a81-998d-f904d825935b" TargetMode="External"/><Relationship Id="rId3" Type="http://schemas.openxmlformats.org/officeDocument/2006/relationships/hyperlink" Target="https://jira.egnyte-it.com/browse/DEL-41981" TargetMode="External"/><Relationship Id="rId4" Type="http://schemas.openxmlformats.org/officeDocument/2006/relationships/hyperlink" Target="https://egnyte.atlassian.net/wiki/spaces/DEL/pages/1426587663/Copy+of+S+G+Insights+in+CFS+-+Phase+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d8e54c-29ee-4bae-b8c0-592e72986922" TargetMode="External"/><Relationship Id="rId3" Type="http://schemas.openxmlformats.org/officeDocument/2006/relationships/hyperlink" Target="https://jira.egnyte-it.com/browse/DEL-41756"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f2ff63b-8e4b-4c69-a25f-373eec128b19" TargetMode="External"/><Relationship Id="rId3" Type="http://schemas.openxmlformats.org/officeDocument/2006/relationships/hyperlink" Target="https://jira.egnyte-it.com/browse/DEL-44433"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92f9e34-33c7-4b55-aea7-1e69611693b4" TargetMode="External"/><Relationship Id="rId3" Type="http://schemas.openxmlformats.org/officeDocument/2006/relationships/hyperlink" Target="https://jira.egnyte-it.com/browse/CFS-63434"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454d018-ffd7-40ed-96fe-6bf659fd48fa" TargetMode="External"/><Relationship Id="rId3" Type="http://schemas.openxmlformats.org/officeDocument/2006/relationships/hyperlink" Target="https://jira.egnyte-it.com/browse/TRB-8299"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hyperlink" Target="https://egnyte.productboard.com/entity-detail/features/45378370-3acd-498d-ba2c-8a0eb9d79eed" TargetMode="External"/><Relationship Id="rId4" Type="http://schemas.openxmlformats.org/officeDocument/2006/relationships/hyperlink" Target="https://jira.egnyte-it.com/browse/DEL-43244" TargetMode="External"/><Relationship Id="rId5" Type="http://schemas.openxmlformats.org/officeDocument/2006/relationships/hyperlink" Target="https://egnyte.atlassian.net/wiki/x/JYE9Tg"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hyperlink" Target="https://egnyte.productboard.com/entity-detail/features/5dbe6168-3da5-4157-a293-2121728abf9d" TargetMode="External"/><Relationship Id="rId4" Type="http://schemas.openxmlformats.org/officeDocument/2006/relationships/hyperlink" Target="https://jira.egnyte-it.com/browse/DEL-44555" TargetMode="External"/><Relationship Id="rId5" Type="http://schemas.openxmlformats.org/officeDocument/2006/relationships/hyperlink" Target="https://egnyte.atlassian.net/wiki/x/TIA0Ug"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af28d38-591a-4522-8dcb-ea12bccd3d1c"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hyperlink" Target="https://egnyte.productboard.com/entity-detail/features/6629501a-d091-463a-8701-881390e9a54a" TargetMode="External"/><Relationship Id="rId4" Type="http://schemas.openxmlformats.org/officeDocument/2006/relationships/hyperlink" Target="https://jira.egnyte-it.com/browse/APPS-12215" TargetMode="External"/><Relationship Id="rId5" Type="http://schemas.openxmlformats.org/officeDocument/2006/relationships/hyperlink" Target="https://egnyte.atlassian.net/wiki/spaces/IA/pages/813596684/Gen+4+Plans+-+Roadmap"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hyperlink" Target="https://egnyte.productboard.com/entity-detail/features/c6974cea-22c1-4566-8fe7-c7d0a383b922" TargetMode="External"/><Relationship Id="rId4" Type="http://schemas.openxmlformats.org/officeDocument/2006/relationships/hyperlink" Target="https://jira.egnyte-it.com/browse/GR-562" TargetMode="External"/><Relationship Id="rId5" Type="http://schemas.openxmlformats.org/officeDocument/2006/relationships/hyperlink" Target="https://jira.egnyte-it.com/browse/PENDO-62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347e2ebd-1d38-48d1-b521-0f771bcebd3d"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BgBEV" TargetMode="External"/><Relationship Id="rId3" Type="http://schemas.openxmlformats.org/officeDocument/2006/relationships/hyperlink" Target="https://egnyte.atlassian.net/wiki/spaces/PINT/pages/1166082078/App+Store+Configuration+API+for+Egnyte+Platform" TargetMode="External"/><Relationship Id="rId4" Type="http://schemas.openxmlformats.org/officeDocument/2006/relationships/image" Target="../media/image20.png"/><Relationship Id="rId5" Type="http://schemas.openxmlformats.org/officeDocument/2006/relationships/hyperlink" Target="https://egnyte.productboard.com/entity-detail/features/8730b715-273d-4704-872a-9b9f936b5fb5" TargetMode="External"/><Relationship Id="rId6" Type="http://schemas.openxmlformats.org/officeDocument/2006/relationships/hyperlink" Target="https://jira.egnyte-it.com/browse/GR-591"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33d76f-be20-4075-b568-054229e9cf85" TargetMode="External"/><Relationship Id="rId3" Type="http://schemas.openxmlformats.org/officeDocument/2006/relationships/hyperlink" Target="https://jira.egnyte-it.com/browse/CFS-66581" TargetMode="External"/><Relationship Id="rId4" Type="http://schemas.openxmlformats.org/officeDocument/2006/relationships/hyperlink" Target="https://egnyte.atlassian.net/wiki/spaces/PM/pages/854786050"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b1343bfd-8b89-47fb-8de7-259c22aee2c9" TargetMode="External"/><Relationship Id="rId4" Type="http://schemas.openxmlformats.org/officeDocument/2006/relationships/hyperlink" Target="https://jira.egnyte-it.com/browse/CFS-65726"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06b2481e-b6b9-4217-b108-11855cdb9735" TargetMode="External"/><Relationship Id="rId4" Type="http://schemas.openxmlformats.org/officeDocument/2006/relationships/hyperlink" Target="https://jira.egnyte-it.com/browse/CFS-67266"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design/AXtKz4IExGp3WfTjTZqSrN/Platform---Home-page-redesign-across-verticals?node-id=1726-35543&amp;t=Xw9ungNWCco75ZRd-1" TargetMode="External"/><Relationship Id="rId3" Type="http://schemas.openxmlformats.org/officeDocument/2006/relationships/hyperlink" Target="https://egnyte.productboard.com/entity-detail/features/8b29768b-d981-4ec6-82d0-d316703d0570" TargetMode="External"/><Relationship Id="rId4" Type="http://schemas.openxmlformats.org/officeDocument/2006/relationships/hyperlink" Target="https://jira.egnyte-it.com/browse/DEL-44118" TargetMode="External"/><Relationship Id="rId5" Type="http://schemas.openxmlformats.org/officeDocument/2006/relationships/hyperlink" Target="https://egnyte.atlassian.net/wiki/spaces/IA/pages/813596684/Gen+4+Plans+-+Roadmap?src=jira"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5239c91-513f-4eec-ae9a-547df94cd0d0" TargetMode="External"/><Relationship Id="rId3" Type="http://schemas.openxmlformats.org/officeDocument/2006/relationships/hyperlink" Target="https://jira.egnyte-it.com/browse/CFS-67185" TargetMode="External"/><Relationship Id="rId4" Type="http://schemas.openxmlformats.org/officeDocument/2006/relationships/hyperlink" Target="https://egnyte.atlassian.net/wiki/spaces/FSI/pages/1486061671/Upload+Request+Workflows+v2.0+User+Stories#Optional-Documents"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hyperlink" Target="https://egnyte.productboard.com/entity-detail/features/66ede806-f1e3-49bd-9d80-2de62349efc5" TargetMode="External"/><Relationship Id="rId4" Type="http://schemas.openxmlformats.org/officeDocument/2006/relationships/hyperlink" Target="https://jira.egnyte-it.com/browse/CFS-65920" TargetMode="External"/><Relationship Id="rId5" Type="http://schemas.openxmlformats.org/officeDocument/2006/relationships/hyperlink" Target="https://egnyte.atlassian.net/wiki/spaces/FSI/pages/1442087082/Document+Portal+v4.0+User+Stories"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hyperlink" Target="https://egnyte.productboard.com/entity-detail/features/a61dacf8-b865-4e46-9544-1ff2d7cd518a" TargetMode="External"/><Relationship Id="rId4" Type="http://schemas.openxmlformats.org/officeDocument/2006/relationships/hyperlink" Target="https://jira.egnyte-it.com/browse/CFS-67495" TargetMode="External"/><Relationship Id="rId5" Type="http://schemas.openxmlformats.org/officeDocument/2006/relationships/hyperlink" Target="https://egnyte.atlassian.net/wiki/spaces/CFS/pages/876740609/Document+Classification+Extraction+-+FSI+Document+Collection+Use+Case#Story-P1.2---Extract-all-supported-entities-from-classified-documents"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hyperlink" Target="https://egnyte.productboard.com/entity-detail/features/8dac949f-3dae-4d69-888a-b4ee4a0ce346" TargetMode="External"/><Relationship Id="rId4" Type="http://schemas.openxmlformats.org/officeDocument/2006/relationships/hyperlink" Target="https://jira.egnyte-it.com/browse/CFS-63196" TargetMode="External"/><Relationship Id="rId5" Type="http://schemas.openxmlformats.org/officeDocument/2006/relationships/hyperlink" Target="https://egnyte.atlassian.net/wiki/spaces/FSI/pages/1442087082/Document+Portal+v4.0+User+Stori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77999fde-5270-47a4-ac17-59b397232439"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hyperlink" Target="https://egnyte.productboard.com/entity-detail/features/849ff34c-1c36-4a1f-ada9-29f3e17646b2" TargetMode="External"/><Relationship Id="rId4" Type="http://schemas.openxmlformats.org/officeDocument/2006/relationships/hyperlink" Target="https://jira.egnyte-it.com/browse/CFS-66567"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3" Type="http://schemas.openxmlformats.org/officeDocument/2006/relationships/image" Target="../media/image25.png"/><Relationship Id="rId4" Type="http://schemas.openxmlformats.org/officeDocument/2006/relationships/hyperlink" Target="https://egnyte.productboard.com/entity-detail/features/6f4770b2-acca-4df3-80e6-e9b7a5892386" TargetMode="External"/><Relationship Id="rId5" Type="http://schemas.openxmlformats.org/officeDocument/2006/relationships/hyperlink" Target="https://jira.egnyte-it.com/browse/CFS-67395" TargetMode="External"/><Relationship Id="rId6" Type="http://schemas.openxmlformats.org/officeDocument/2006/relationships/hyperlink" Target="https://www.figma.com/design/PFExwm6tUFA6EkUrE7FeVU/AI-Improvements-2024?node-id=17986-128954&amp;t=X1d33rGeiikgHTum-0"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hyperlink" Target="https://egnyte.productboard.com/entity-detail/features/b1ce0b33-ecb0-4d23-83a1-3bb3da11d49a" TargetMode="External"/><Relationship Id="rId4" Type="http://schemas.openxmlformats.org/officeDocument/2006/relationships/hyperlink" Target="https://jira.egnyte-it.com/browse/APPS-12865" TargetMode="External"/><Relationship Id="rId5" Type="http://schemas.openxmlformats.org/officeDocument/2006/relationships/hyperlink" Target="https://egnyte.atlassian.net/wiki/spaces/IA/pages/1096810539/Pax8+Distribution+model+requirements"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hyperlink" Target="https://egnyte.productboard.com/entity-detail/features/14923b7d-0feb-4826-b4c9-5ebee52e24be" TargetMode="External"/><Relationship Id="rId4" Type="http://schemas.openxmlformats.org/officeDocument/2006/relationships/hyperlink" Target="https://jira.egnyte-it.com/browse/APPS-12970" TargetMode="External"/><Relationship Id="rId5" Type="http://schemas.openxmlformats.org/officeDocument/2006/relationships/hyperlink" Target="https://egnyte.atlassian.net/wiki/spaces/IA/pages/1096810539/Pax8+Distribution+model+requirements"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4c4e418-bffa-48f1-b65b-e8698d90d1c4" TargetMode="External"/><Relationship Id="rId3" Type="http://schemas.openxmlformats.org/officeDocument/2006/relationships/hyperlink" Target="https://jira.egnyte-it.com/browse/CFS-66199" TargetMode="External"/><Relationship Id="rId4" Type="http://schemas.openxmlformats.org/officeDocument/2006/relationships/hyperlink" Target="https://egnyte.atlassian.net/wiki/x/FoBFRg"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hyperlink" Target="https://egnyte.productboard.com/entity-detail/features/a89e1351-e39c-4bd4-9bfb-66631b9c46b4" TargetMode="External"/><Relationship Id="rId4" Type="http://schemas.openxmlformats.org/officeDocument/2006/relationships/hyperlink" Target="https://jira.egnyte-it.com/browse/CFS-67394" TargetMode="External"/><Relationship Id="rId5" Type="http://schemas.openxmlformats.org/officeDocument/2006/relationships/hyperlink" Target="https://egnyte.atlassian.net/wiki/x/AQBaV"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71152191/Questionnaire+Agent?force_transition=e7e56be6-04a5-4088-bb89-a71bc2d9bb13" TargetMode="External"/><Relationship Id="rId3" Type="http://schemas.openxmlformats.org/officeDocument/2006/relationships/image" Target="../media/image29.png"/><Relationship Id="rId4" Type="http://schemas.openxmlformats.org/officeDocument/2006/relationships/hyperlink" Target="https://egnyte.productboard.com/entity-detail/features/418e78b8-c814-4dc6-aded-4716b8eb42ba" TargetMode="External"/><Relationship Id="rId5" Type="http://schemas.openxmlformats.org/officeDocument/2006/relationships/hyperlink" Target="https://jira.egnyte-it.com/browse/CFS-6739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5f7fe5d-c9eb-48b0-8770-5d39368cfd2e"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hyperlink" Target="https://egnyte.productboard.com/entity-detail/features/e71c1807-21d4-4c44-98dc-e61406151be4" TargetMode="External"/><Relationship Id="rId11" Type="http://schemas.openxmlformats.org/officeDocument/2006/relationships/hyperlink" Target="https://jira.egnyte-it.com/browse/CFS-65268" TargetMode="External"/><Relationship Id="rId12" Type="http://schemas.openxmlformats.org/officeDocument/2006/relationships/hyperlink" Target="See description" TargetMode="External"/><Relationship Id="rId2" Type="http://schemas.openxmlformats.org/officeDocument/2006/relationships/hyperlink" Target="https://egnyte.atlassian.net/wiki/spaces/CFS/pages/1227161693/Agents+Introduction+in+Egnyte+Platform+WIP#Translation-Agent%3A" TargetMode="External"/><Relationship Id="rId3" Type="http://schemas.openxmlformats.org/officeDocument/2006/relationships/hyperlink" Target="https://egnyte.atlassian.net/wiki/spaces/CFS/pages/1227161693/Agents+Introduction+in+Egnyte+Platform+WIP#Document-Review-Agent%3A" TargetMode="External"/><Relationship Id="rId4" Type="http://schemas.openxmlformats.org/officeDocument/2006/relationships/hyperlink" Target="https://egnyte.atlassian.net/wiki/spaces/CFS/pages/1227161693/Agents+Introduction+in+Egnyte+Platform+WIP#Job-Description-Creation-Agent%3A" TargetMode="External"/><Relationship Id="rId5" Type="http://schemas.openxmlformats.org/officeDocument/2006/relationships/hyperlink" Target="https://egnyte.atlassian.net/wiki/spaces/CFS/pages/1227161693/Agents+Introduction+in+Egnyte+Platform+WIP#Web-Search-Agent%3A" TargetMode="External"/><Relationship Id="rId6" Type="http://schemas.openxmlformats.org/officeDocument/2006/relationships/hyperlink" Target="https://egnyte.atlassian.net/wiki/spaces/CFS/pages/1227161693/Agents+Introduction+in+Copilot+Hub" TargetMode="External"/><Relationship Id="rId7" Type="http://schemas.openxmlformats.org/officeDocument/2006/relationships/hyperlink" Target="https://www.figma.com/design/k96o3kXukaVrAUtsaPhN4H/Egnyte-Platform-Copilot---2025?node-id=24179-230269&amp;t=Rc2JPK6PsbVBlXNe-0" TargetMode="External"/><Relationship Id="rId8" Type="http://schemas.openxmlformats.org/officeDocument/2006/relationships/hyperlink" Target="https://egnyte.atlassian.net/wiki/spaces/CFS/pages/1304788999/Agents+Integration" TargetMode="External"/><Relationship Id="rId9" Type="http://schemas.openxmlformats.org/officeDocument/2006/relationships/image" Target="../media/image3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Egnyte+Platform+WIP#Create-your-own-Agent" TargetMode="External"/><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4" Type="http://schemas.openxmlformats.org/officeDocument/2006/relationships/image" Target="../media/image31.png"/><Relationship Id="rId5" Type="http://schemas.openxmlformats.org/officeDocument/2006/relationships/hyperlink" Target="https://egnyte.productboard.com/entity-detail/features/0449d206-aa74-4e5e-87d0-c8de17c78b43"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5fb0513-654b-4210-8d5f-c1aae97f9d35" TargetMode="External"/><Relationship Id="rId3" Type="http://schemas.openxmlformats.org/officeDocument/2006/relationships/hyperlink" Target="https://jira.egnyte-it.com/browse/DLAB-5054" TargetMode="External"/><Relationship Id="rId4" Type="http://schemas.openxmlformats.org/officeDocument/2006/relationships/hyperlink" Target="https://egnyte.atlassian.net/wiki/spaces/CFS/pages/1227161693/Agents+Introduction+in+Egnyte+Platform+Q1+Q2"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446464310/Smart+Specification+Requirements" TargetMode="External"/><Relationship Id="rId3" Type="http://schemas.openxmlformats.org/officeDocument/2006/relationships/hyperlink" Target="https://www.figma.com/design/k2Nhm5yeOeBbn9LnK9hJGh/AEC-~~-Smart-spec-Q4-2024~~%5BUX-3183%5D?node-id=1-85419&amp;node-type=canvas&amp;t=5gX3kY2zW9WM7Dw7-0" TargetMode="External"/><Relationship Id="rId4" Type="http://schemas.openxmlformats.org/officeDocument/2006/relationships/hyperlink" Target="https://jira.egnyte-it.com/browse/CFS-60040" TargetMode="External"/><Relationship Id="rId5" Type="http://schemas.openxmlformats.org/officeDocument/2006/relationships/hyperlink" Target="https://egnyte.productboard.com/entity-detail/features/46ebe816-430f-4d75-8aa2-eaa5a530a915" TargetMode="External"/><Relationship Id="rId6" Type="http://schemas.openxmlformats.org/officeDocument/2006/relationships/hyperlink" Target="https://egnyte.atlassian.net/wiki/spaces/AEC/pages/510067803/Smart+Specs+-+Phase+1"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1db0c1f-877e-4955-b5b0-14f7b5eaeb52" TargetMode="External"/><Relationship Id="rId3" Type="http://schemas.openxmlformats.org/officeDocument/2006/relationships/hyperlink" Target="https://jira.egnyte-it.com/browse/CFS-64858" TargetMode="External"/><Relationship Id="rId4" Type="http://schemas.openxmlformats.org/officeDocument/2006/relationships/hyperlink" Target="https://egnyte.atlassian.net/wiki/spaces/AEC/pages/1076199541/KB+for+Building+Codes"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f764a74-64bd-433b-bbd6-c3954618b41b" TargetMode="External"/><Relationship Id="rId3" Type="http://schemas.openxmlformats.org/officeDocument/2006/relationships/hyperlink" Target="https://jira.egnyte-it.com/browse/CFS-67870"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01c419e-960e-4328-9a3c-ed5a70ebda8b" TargetMode="External"/><Relationship Id="rId3" Type="http://schemas.openxmlformats.org/officeDocument/2006/relationships/hyperlink" Target="https://jira.egnyte-it.com/browse/GR-578"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c78bf7fb-6e98-45f4-b62d-b77b2cdda9d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lucid.app/lucidchart/0c321564-165e-4fe4-be8b-b4c47f7bc3ef/edit?invitationId=inv_945897cc-e8cc-4620-9d03-403060f6442d&amp;page=0_0#" TargetMode="External"/><Relationship Id="rId3" Type="http://schemas.openxmlformats.org/officeDocument/2006/relationships/hyperlink" Target="https://egnyte.productboard.com/entity-detail/features/1f2d5fb2-1c0a-42bd-bf3a-740173baedf3" TargetMode="External"/><Relationship Id="rId4" Type="http://schemas.openxmlformats.org/officeDocument/2006/relationships/hyperlink" Target="https://jira.egnyte-it.com/browse/APPS-1041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M/pages/658374842/SC+Visibility+Phase+2+-+user+actions+workflows" TargetMode="External"/><Relationship Id="rId3" Type="http://schemas.openxmlformats.org/officeDocument/2006/relationships/hyperlink" Target="https://egnyte.productboard.com/entity-detail/features/3e31baf9-3cef-4a4f-b78a-bc6a42fc36ef" TargetMode="External"/><Relationship Id="rId4" Type="http://schemas.openxmlformats.org/officeDocument/2006/relationships/hyperlink" Target="https://jira.egnyte-it.com/browse/DEL-3858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61df149-479e-40be-bfc1-7fa2b4df2a65" TargetMode="External"/><Relationship Id="rId3" Type="http://schemas.openxmlformats.org/officeDocument/2006/relationships/hyperlink" Target="https://jira.egnyte-it.com/browse/GR-60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95b8c4-1c3a-488e-8928-08e82d8b263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45476eb2-e48d-43a6-8d91-da3b5e994b6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335823e-8892-481e-87a4-91a212ae3ef5" TargetMode="External"/><Relationship Id="rId3" Type="http://schemas.openxmlformats.org/officeDocument/2006/relationships/hyperlink" Target="https://jira.egnyte-it.com/browse/CFS-67186"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4b92f86-5a46-4c5a-a2ce-7de6d7455c72" TargetMode="External"/><Relationship Id="rId3" Type="http://schemas.openxmlformats.org/officeDocument/2006/relationships/hyperlink" Target="https://jira.egnyte-it.com/browse/CFS-61772"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1610ac-4f09-47ee-9906-b0ae764a6dff" TargetMode="External"/><Relationship Id="rId3" Type="http://schemas.openxmlformats.org/officeDocument/2006/relationships/hyperlink" Target="https://jira.egnyte-it.com/browse/DEL-39631" TargetMode="External"/><Relationship Id="rId4" Type="http://schemas.openxmlformats.org/officeDocument/2006/relationships/hyperlink" Target="https://egnyte.atlassian.net/wiki/spaces/DEL/pages/1429045441/Add+item+count+to+SC+and+Issues+pag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a7d2a2d-4380-4c19-a9ee-501ae33c6a34"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b2821142-8473-4481-8686-2c98e88ee7a6"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velopers.docusign.com/docs/esign-rest-api/esign101/rules-and-limits/#:~:text=Docusign%20has%20the%20following%20limitations,of%20up%20to%2052%20MB" TargetMode="External"/><Relationship Id="rId3" Type="http://schemas.openxmlformats.org/officeDocument/2006/relationships/hyperlink" Target="https://developers.docusign.com/docs/esign-rest-api/reference/envelopes/chunkeduploads/" TargetMode="External"/><Relationship Id="rId4" Type="http://schemas.openxmlformats.org/officeDocument/2006/relationships/hyperlink" Target="https://jira.egnyte-it.com/browse/PINT-15240" TargetMode="External"/><Relationship Id="rId5" Type="http://schemas.openxmlformats.org/officeDocument/2006/relationships/hyperlink" Target="https://egnyte.productboard.com/entity-detail/features/139a8cdb-8aa5-41b2-9630-918aed2bbe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f69120-e2d0-4bb4-9a55-ddbc6f50f597"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52876f-e49a-469f-99e1-63e04c8866a6"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a173f937-b793-42e9-b16f-c38abc7cac5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560da89b-362c-49f6-a3e2-03a99b0353f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189e62db-3b96-4341-bbfb-ec15b9c4ef25"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2ffeee2-8931-4679-a7bd-1d9fbd77daad" TargetMode="External"/><Relationship Id="rId3" Type="http://schemas.openxmlformats.org/officeDocument/2006/relationships/hyperlink" Target="https://jira.egnyte-it.com/browse/APPS-11863"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egnyte.productboard.com/entity-detail/features/d9277053-6e93-4fa7-b560-9947b3419d9a" TargetMode="External"/><Relationship Id="rId4" Type="http://schemas.openxmlformats.org/officeDocument/2006/relationships/hyperlink" Target="https://jira.egnyte-it.com/browse/APPS-11774" TargetMode="External"/><Relationship Id="rId5" Type="http://schemas.openxmlformats.org/officeDocument/2006/relationships/hyperlink" Target="https://egnyte.atlassian.net/wiki/spaces/IA/pages/907411530/MSP+Reseller+Dashboard+redesign+rewrit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138294824/Task+model" TargetMode="External"/><Relationship Id="rId3" Type="http://schemas.openxmlformats.org/officeDocument/2006/relationships/hyperlink" Target="https://egnyte.atlassian.net/wiki/spaces/DEL/pages/1178042554/Integrate+S+G+Tasks+into+CFS+Task+List" TargetMode="External"/><Relationship Id="rId4" Type="http://schemas.openxmlformats.org/officeDocument/2006/relationships/hyperlink" Target="https://egnyte.atlassian.net/wiki/spaces/DEL/pages/1003978931/Sensitive+Content+Review+Workflows" TargetMode="External"/><Relationship Id="rId5" Type="http://schemas.openxmlformats.org/officeDocument/2006/relationships/hyperlink" Target="https://egnyte.atlassian.net/wiki/spaces/DEL/pages/1140031504/Data+model+for+folder+review+and+issue+tasks" TargetMode="External"/><Relationship Id="rId6" Type="http://schemas.openxmlformats.org/officeDocument/2006/relationships/hyperlink" Target="https://egnyte.productboard.com/entity-detail/features/7c18300c-81d6-47ff-ad52-be2bae2df1a0" TargetMode="External"/><Relationship Id="rId7" Type="http://schemas.openxmlformats.org/officeDocument/2006/relationships/hyperlink" Target="https://jira.egnyte-it.com/browse/DEL-43484"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248264559/Secure+Govern+~~+Google+DocumentAI+extraction+production-grade+integration" TargetMode="External"/><Relationship Id="rId3" Type="http://schemas.openxmlformats.org/officeDocument/2006/relationships/hyperlink" Target="https://egnyte.productboard.com/entity-detail/features/ecf2e1a2-e060-4ec3-98e0-6ab494b99325" TargetMode="External"/><Relationship Id="rId4" Type="http://schemas.openxmlformats.org/officeDocument/2006/relationships/hyperlink" Target="https://jira.egnyte-it.com/browse/DEL-4265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101791255/4Q2024+Splunk+plugins+knowledge+transfer+leftovers+and+priorities" TargetMode="External"/><Relationship Id="rId3" Type="http://schemas.openxmlformats.org/officeDocument/2006/relationships/hyperlink" Target="https://egnyte.productboard.com/entity-detail/features/a2fd2b80-96c0-4c61-b78c-bb2814f6a545"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81caa4-220f-41df-9162-03fcb32288d5"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a26f430-b080-4460-9b75-aee4d2ddfdb7" TargetMode="External"/><Relationship Id="rId3" Type="http://schemas.openxmlformats.org/officeDocument/2006/relationships/hyperlink" Target="https://jira.egnyte-it.com/browse/DEL-44393" TargetMode="External"/><Relationship Id="rId4" Type="http://schemas.openxmlformats.org/officeDocument/2006/relationships/hyperlink" Target="https://egnyte.atlassian.net/wiki/spaces/DEL/pages/1426489397/Include+original+destination+path+in+stub+fil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850" TargetMode="External"/><Relationship Id="rId3" Type="http://schemas.openxmlformats.org/officeDocument/2006/relationships/hyperlink" Target="https://egnyte.productboard.com/entity-detail/features/c505e7f5-bf57-4fec-a9bf-b8ef4ebb2709"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16f0d4d-f40f-44f6-b9bc-639743e5329b"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7587cb-9cac-464d-afb4-349a5aed1f5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789" TargetMode="External"/><Relationship Id="rId3" Type="http://schemas.openxmlformats.org/officeDocument/2006/relationships/hyperlink" Target="https://egnyte.productboard.com/entity-detail/features/bd9c2fe7-ec48-48f8-91f1-052fa4e09bf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1262190598/Procore+Widget+Requirements+-+Project+Dashboard" TargetMode="External"/><Relationship Id="rId3" Type="http://schemas.openxmlformats.org/officeDocument/2006/relationships/hyperlink" Target="https://www.figma.com/design/ZBxPaDgTrrYniqCXSU4D4L/AEC-~~-Procore-dashboard-widget-~~-Q1-2025?node-id=1-4&amp;p=f&amp;t=17kEzoN1x59VZ6ve-0" TargetMode="External"/><Relationship Id="rId4" Type="http://schemas.openxmlformats.org/officeDocument/2006/relationships/hyperlink" Target="https://egnyte.productboard.com/entity-detail/features/645fbce5-394e-4f69-a42c-5ff0ef88d88f"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58b2e3-a686-42f7-89f5-c5cd26535c29" TargetMode="External"/><Relationship Id="rId3" Type="http://schemas.openxmlformats.org/officeDocument/2006/relationships/hyperlink" Target="https://egnyte.atlassian.net/wiki/x/bwZ2F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7b61fd5-3059-4abe-89ba-0de7c809065f" TargetMode="External"/><Relationship Id="rId3" Type="http://schemas.openxmlformats.org/officeDocument/2006/relationships/hyperlink" Target="https://jira.egnyte-it.com/browse/DEL-44434" TargetMode="External"/><Relationship Id="rId4" Type="http://schemas.openxmlformats.org/officeDocument/2006/relationships/hyperlink" Target="https://egnyte.atlassian.net/wiki/spaces/DEL/pages/1427898838/Track+sensitive+content+indicator+labeli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6612" TargetMode="External"/><Relationship Id="rId3" Type="http://schemas.openxmlformats.org/officeDocument/2006/relationships/hyperlink" Target="https://egnyte.productboard.com/entity-detail/features/491772a5-97fd-477a-b166-a73b51271689"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335655e-e248-4a28-bff5-6a55df471cbb"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8521480-cfs-s-g-joint-projects/features/18143025/detail" TargetMode="External"/><Relationship Id="rId3" Type="http://schemas.openxmlformats.org/officeDocument/2006/relationships/hyperlink" Target="https://egnyte.productboard.com/entity-detail/features/ed8c171a-c6c0-45fe-b4cf-16e76e9cfc16"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dc08276-63ea-4c08-bbe8-09e0b3f994d5" TargetMode="External"/><Relationship Id="rId3" Type="http://schemas.openxmlformats.org/officeDocument/2006/relationships/hyperlink" Target="https://jira.egnyte-it.com/browse/MOB-18003" TargetMode="External"/><Relationship Id="rId4" Type="http://schemas.openxmlformats.org/officeDocument/2006/relationships/hyperlink" Target="https://www.figma.com/design/7pRxx2rvSKaMuZadaZ0sa9/MD3---Android-Components?node-id=55594-26131&amp;t=eqYVdDL0UE1W2Qtp-0"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ea7731c-7749-4312-83bd-f15e2e58d2d2" TargetMode="External"/><Relationship Id="rId3" Type="http://schemas.openxmlformats.org/officeDocument/2006/relationships/hyperlink" Target="https://jira.egnyte-it.com/browse/MOB-19307" TargetMode="External"/><Relationship Id="rId4" Type="http://schemas.openxmlformats.org/officeDocument/2006/relationships/hyperlink" Target="https://egnyte.atlassian.net/wiki/spaces/MOB/pages/661389830/Copilot+Hub+on+Mobil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2e17d1-c7e6-4772-9f77-301979e147e9" TargetMode="External"/><Relationship Id="rId3" Type="http://schemas.openxmlformats.org/officeDocument/2006/relationships/hyperlink" Target="https://jira.egnyte-it.com/browse/MOB-17577" TargetMode="External"/><Relationship Id="rId4" Type="http://schemas.openxmlformats.org/officeDocument/2006/relationships/hyperlink" Target="https://egnyte.atlassian.net/wiki/spaces/MOB/pages/396755073/Ask+-+AI+Document+Summary+and+Q+A+on+Mobil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ce1a7217-130b-4b94-8558-6f4ef2d7ec14" TargetMode="External"/><Relationship Id="rId4" Type="http://schemas.openxmlformats.org/officeDocument/2006/relationships/hyperlink" Target="https://jira.egnyte-it.com/browse/MOB-19546" TargetMode="External"/><Relationship Id="rId5" Type="http://schemas.openxmlformats.org/officeDocument/2006/relationships/hyperlink" Target="https://egnyte.atlassian.net/wiki/x/OYDVUQ"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425834012/Ransomware+Unification+-+Replace+Ransomware+signature+source+with+reputable+threat+intel+source" TargetMode="External"/><Relationship Id="rId3" Type="http://schemas.openxmlformats.org/officeDocument/2006/relationships/hyperlink" Target="https://egnyte.productboard.com/entity-detail/features/6c9574c1-1dae-42d2-9a72-210454d6c425" TargetMode="Externa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a25acec-c881-4071-8e56-2371ef86e49b" TargetMode="External"/><Relationship Id="rId3" Type="http://schemas.openxmlformats.org/officeDocument/2006/relationships/hyperlink" Target="https://jira.egnyte-it.com/browse/GR-597"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bdd36dd-e75e-4bdd-9960-fcddc604ca57" TargetMode="External"/><Relationship Id="rId3" Type="http://schemas.openxmlformats.org/officeDocument/2006/relationships/hyperlink" Target="https://jira.egnyte-it.com/browse/GR-457"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fe6dee-f251-4879-9024-7de8cf21e276" TargetMode="External"/><Relationship Id="rId3" Type="http://schemas.openxmlformats.org/officeDocument/2006/relationships/hyperlink" Target="https://jira.egnyte-it.com/browse/GR-594"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CFwIo6sFGk" TargetMode="External"/><Relationship Id="rId3" Type="http://schemas.openxmlformats.org/officeDocument/2006/relationships/hyperlink" Target="https://egnyte.productboard.com/entity-detail/features/79a3cbdb-ceab-49ad-8610-6c5142eaa448" TargetMode="External"/><Relationship Id="rId4" Type="http://schemas.openxmlformats.org/officeDocument/2006/relationships/hyperlink" Target="https://jira.egnyte-it.com/browse/APPS-13504"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7ec2510-b123-48f5-872f-7f0731b7a364"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d809601-f3fe-42a7-9499-437f105e67e4" TargetMode="External"/><Relationship Id="rId3" Type="http://schemas.openxmlformats.org/officeDocument/2006/relationships/hyperlink" Target="https://jira.egnyte-it.com/browse/DEL-38410"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ded889f-35a0-4804-841d-8f1cabb52ae2" TargetMode="External"/><Relationship Id="rId3" Type="http://schemas.openxmlformats.org/officeDocument/2006/relationships/hyperlink" Target="https://jira.egnyte-it.com/browse/DEL-44557"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fccab0b-01ff-4f1d-9de0-731ac222a14c" TargetMode="External"/><Relationship Id="rId3" Type="http://schemas.openxmlformats.org/officeDocument/2006/relationships/hyperlink" Target="https://jira.egnyte-it.com/browse/DEL-43515"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e5964972-e2ba-4bce-a202-320cd464d5e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87a47cd-ecd4-46f1-b4e8-a8a1c5a587f3" TargetMode="External"/><Relationship Id="rId3" Type="http://schemas.openxmlformats.org/officeDocument/2006/relationships/hyperlink" Target="https://jira.egnyte-it.com/browse/APPS-13646"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cce6b14-419a-4714-bcd3-553cbcbbfe32"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429864598/AI-Powered+Tools+for+Generating+API+Documentation" TargetMode="External"/><Relationship Id="rId3" Type="http://schemas.openxmlformats.org/officeDocument/2006/relationships/hyperlink" Target="https://egnyte.productboard.com/entity-detail/features/26b7dbf2-af63-4cbe-a536-940f449c70f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4fec0f0-3f65-49b5-8957-9baa259d190f" TargetMode="External"/><Relationship Id="rId3" Type="http://schemas.openxmlformats.org/officeDocument/2006/relationships/hyperlink" Target="https://jira.egnyte-it.com/browse/DEL-42147"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hyperlink" Target="https://egnyte.productboard.com/entity-detail/features/207d51d2-7a31-4b41-a697-3d441ef53317" TargetMode="External"/><Relationship Id="rId4" Type="http://schemas.openxmlformats.org/officeDocument/2006/relationships/hyperlink" Target="https://jira.egnyte-it.com/browse/APPS-13575" TargetMode="External"/><Relationship Id="rId5" Type="http://schemas.openxmlformats.org/officeDocument/2006/relationships/hyperlink" Target="https://egnyte.atlassian.net/wiki/spaces/IA/pages/1096810539/Pax8+Distribution+model+requirement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600f6b-a4d5-4fa1-85e2-83dd95b98b25" TargetMode="External"/><Relationship Id="rId3" Type="http://schemas.openxmlformats.org/officeDocument/2006/relationships/hyperlink" Target="https://jira.egnyte-it.com/browse/APPS-13482" TargetMode="External"/><Relationship Id="rId4" Type="http://schemas.openxmlformats.org/officeDocument/2006/relationships/hyperlink" Target="https://egnyte.atlassian.net/wiki/spaces/IA/pages/1029636139/Service+account+for+partners+requirement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25d2113-d0f3-4319-bf81-0510257c3fcc" TargetMode="External"/><Relationship Id="rId3" Type="http://schemas.openxmlformats.org/officeDocument/2006/relationships/hyperlink" Target="Spillover from Q1"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cbca88-b505-4564-bab7-73b2bcfb1fb4"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QOkxJeRFY1" TargetMode="External"/><Relationship Id="rId3" Type="http://schemas.openxmlformats.org/officeDocument/2006/relationships/hyperlink" Target="https://egnyte.atlassian.net/wiki/spaces/IA/pages/1223262209/Services+Add-Ons+Eligible+for+Trials" TargetMode="External"/><Relationship Id="rId4" Type="http://schemas.openxmlformats.org/officeDocument/2006/relationships/hyperlink" Target="https://egnyte.productboard.com/entity-detail/features/20ee3776-331c-4a9b-90c5-39b04b38eb82" TargetMode="External"/><Relationship Id="rId5" Type="http://schemas.openxmlformats.org/officeDocument/2006/relationships/hyperlink" Target="https://jira.egnyte-it.com/browse/GR-537"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9b57f6e-010b-40f1-9889-1fdaddb11df2"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GR-563" TargetMode="External"/><Relationship Id="rId3" Type="http://schemas.openxmlformats.org/officeDocument/2006/relationships/hyperlink" Target="https://jira.egnyte-it.com/browse/GR-560" TargetMode="External"/><Relationship Id="rId4" Type="http://schemas.openxmlformats.org/officeDocument/2006/relationships/hyperlink" Target="https://jira.egnyte-it.com/browse/PENDO-603" TargetMode="External"/><Relationship Id="rId5" Type="http://schemas.openxmlformats.org/officeDocument/2006/relationships/hyperlink" Target="https://jira.egnyte-it.com/browse/PENDO-592" TargetMode="External"/><Relationship Id="rId6" Type="http://schemas.openxmlformats.org/officeDocument/2006/relationships/hyperlink" Target="https://jira.egnyte-it.com/browse/PENDO-617" TargetMode="External"/><Relationship Id="rId7" Type="http://schemas.openxmlformats.org/officeDocument/2006/relationships/hyperlink" Target="https://jira.egnyte-it.com/browse/PENDO-618" TargetMode="External"/><Relationship Id="rId8" Type="http://schemas.openxmlformats.org/officeDocument/2006/relationships/hyperlink" Target="https://egnyte.productboard.com/entity-detail/features/87c4941a-0d16-4f31-adfc-f30b6fcb399c" TargetMode="External"/><Relationship Id="rId9" Type="http://schemas.openxmlformats.org/officeDocument/2006/relationships/hyperlink" Target="https://jira.egnyte-it.com/browse/GR-588"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8780d3a-51e1-4b3e-a26f-4d58839be35d" TargetMode="External"/><Relationship Id="rId3" Type="http://schemas.openxmlformats.org/officeDocument/2006/relationships/hyperlink" Target="https://jira.egnyte-it.com/browse/CFS-66426"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b0ac6888-39c9-4eb6-b9d3-2bb9d73d98fc"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679d974-65de-4dc9-9b27-b535d9294978" TargetMode="External"/><Relationship Id="rId3" Type="http://schemas.openxmlformats.org/officeDocument/2006/relationships/hyperlink" Target="https://jira.egnyte-it.com/browse/APPS-13455"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931f58c-fde4-45b4-bc17-15deb66bdad1" TargetMode="External"/><Relationship Id="rId3" Type="http://schemas.openxmlformats.org/officeDocument/2006/relationships/hyperlink" Target="https://jira.egnyte-it.com/browse/APPS-13645"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s://egnyte.productboard.com/entity-detail/features/eb17087f-1bd1-4182-beef-6d9deba927c6" TargetMode="External"/><Relationship Id="rId4" Type="http://schemas.openxmlformats.org/officeDocument/2006/relationships/hyperlink" Target="https://jira.egnyte-it.com/browse/CFS-63574"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b3c8513-e8e6-4dfc-bcc7-cd9ec01c5ab4" TargetMode="External"/><Relationship Id="rId3" Type="http://schemas.openxmlformats.org/officeDocument/2006/relationships/hyperlink" Target="https://jira.egnyte-it.com/browse/EMT-13747"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25f9cfc-fe24-4fb6-93df-ed8659897bbd" TargetMode="External"/><Relationship Id="rId3" Type="http://schemas.openxmlformats.org/officeDocument/2006/relationships/hyperlink" Target="https://jira.egnyte-it.com/browse/EMT-13743"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5145b7-5f84-42a1-9946-3d9da34210f6" TargetMode="External"/><Relationship Id="rId3" Type="http://schemas.openxmlformats.org/officeDocument/2006/relationships/hyperlink" Target="https://jira.egnyte-it.com/browse/EMT-13611"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05b4f17-6e28-4760-875e-68e7a8e8c3a5" TargetMode="External"/><Relationship Id="rId3" Type="http://schemas.openxmlformats.org/officeDocument/2006/relationships/hyperlink" Target="https://jira.egnyte-it.com/browse/APPS-13748"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12a4a7e-c907-4509-ab43-19f4cbbfd8be" TargetMode="External"/><Relationship Id="rId3" Type="http://schemas.openxmlformats.org/officeDocument/2006/relationships/hyperlink" Target="https://jira.egnyte-it.com/browse/EMT-13768" TargetMode="External"/><Relationship Id="rId4" Type="http://schemas.openxmlformats.org/officeDocument/2006/relationships/hyperlink" Target="https://egnyte.atlassian.net/wiki/spaces/AEC/pages/1223622717/Deltek+Vantagepoint+Integration"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hyperlink" Target="https://egnyte.productboard.com/entity-detail/features/a9d1d980-f3e5-44e8-815f-e08aed1da02b" TargetMode="External"/><Relationship Id="rId4" Type="http://schemas.openxmlformats.org/officeDocument/2006/relationships/hyperlink" Target="https://jira.egnyte-it.com/browse/CFS-52807" TargetMode="External"/><Relationship Id="rId5" Type="http://schemas.openxmlformats.org/officeDocument/2006/relationships/hyperlink" Target="https://egnyte.atlassian.net/wiki/spaces/CFS/pages/967737346/15.+Project+Cent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2" TargetMode="External"/><Relationship Id="rId3" Type="http://schemas.openxmlformats.org/officeDocument/2006/relationships/hyperlink" Target="https://egnyte.productboard.com/entity-detail/features/68adf8f5-e7ba-4cad-af96-a3dca57726dd"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a6a7064-5bae-4d50-bab3-e5bcef920fbd" TargetMode="External"/><Relationship Id="rId3" Type="http://schemas.openxmlformats.org/officeDocument/2006/relationships/hyperlink" Target="No requirement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746651753/ACC+Integration" TargetMode="External"/><Relationship Id="rId3" Type="http://schemas.openxmlformats.org/officeDocument/2006/relationships/hyperlink" Target="https://www.figma.com/design/LlzP9CPnCoI44cAH0oKlPU/Egnyte-to-ACC-bi-directional-connection-%5BUX-3132%5D?node-id=201-376&amp;node-type=canvas&amp;t=3IHBOcnMUsa8sDuO-0" TargetMode="External"/><Relationship Id="rId4" Type="http://schemas.openxmlformats.org/officeDocument/2006/relationships/hyperlink" Target="https://egnyte.productboard.com/entity-detail/features/3dcc230f-176f-4fb8-8bf9-6ec090604548" TargetMode="External"/><Relationship Id="rId5" Type="http://schemas.openxmlformats.org/officeDocument/2006/relationships/hyperlink" Target="https://jira.egnyte-it.com/browse/DEL-40646"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hyperlink" Target="https://egnyte.productboard.com/entity-detail/features/19d12767-37d1-4d7f-8fc9-5c2320bbb472" TargetMode="External"/><Relationship Id="rId4" Type="http://schemas.openxmlformats.org/officeDocument/2006/relationships/hyperlink" Target="https://jira.egnyte-it.com/browse/SRV-2516" TargetMode="External"/><Relationship Id="rId5" Type="http://schemas.openxmlformats.org/officeDocument/2006/relationships/hyperlink" Target="https://egnyte.atlassian.net/wiki/spaces/AEC/pages/888373464/ODA+Preview+Additional+UI+Capabilities+-+User+Stories"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67568e-b099-4e76-8636-8fc03fdec0bf" TargetMode="External"/><Relationship Id="rId3" Type="http://schemas.openxmlformats.org/officeDocument/2006/relationships/hyperlink" Target="https://jira.egnyte-it.com/browse/LS-4151" TargetMode="External"/><Relationship Id="rId4" Type="http://schemas.openxmlformats.org/officeDocument/2006/relationships/hyperlink" Target="https://egnyte.atlassian.net/wiki/spaces/LS/pages/1353220369/Controlled+Document+Management+v8.0+User+Stories#Creation-of-Draft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e13732f-3ef2-495f-93e1-8c1db164eb46" TargetMode="External"/><Relationship Id="rId3" Type="http://schemas.openxmlformats.org/officeDocument/2006/relationships/hyperlink" Target="https://jira.egnyte-it.com/browse/LS-4155" TargetMode="External"/><Relationship Id="rId4" Type="http://schemas.openxmlformats.org/officeDocument/2006/relationships/hyperlink" Target="https://egnyte.atlassian.net/wiki/spaces/LS/pages/1353220369/Controlled+Document+Management+v8.0+User+Stories#Optional-Effective-End-Date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71fafb-3c1a-4072-b112-6b61d28939fb"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0ee8282-5cc1-4033-932e-359d1c59c819" TargetMode="External"/><Relationship Id="rId3" Type="http://schemas.openxmlformats.org/officeDocument/2006/relationships/hyperlink" Target="https://jira.egnyte-it.com/browse/DEL-22618" TargetMode="External"/><Relationship Id="rId4" Type="http://schemas.openxmlformats.org/officeDocument/2006/relationships/hyperlink" Target="https://egnyte.atlassian.net/wiki/spaces/DEL/pages/1425834087/Scheduled+Reviews+for+Permission+Review+Requests+and+SC+Reviews"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hyperlink" Target="https://egnyte.productboard.com/entity-detail/features/04cea1e2-736b-43d3-85a1-cd17ba58f927" TargetMode="External"/><Relationship Id="rId4" Type="http://schemas.openxmlformats.org/officeDocument/2006/relationships/hyperlink" Target="https://jira.egnyte-it.com/browse/DEL-4351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3" TargetMode="External"/><Relationship Id="rId3" Type="http://schemas.openxmlformats.org/officeDocument/2006/relationships/hyperlink" Target="https://egnyte.productboard.com/entity-detail/features/11570be1-32b4-4684-8da0-4dd01b134595"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hyperlink" Target="https://egnyte.productboard.com/entity-detail/features/bb0403fb-a317-4052-b554-04f78a9b5171" TargetMode="External"/><Relationship Id="rId4" Type="http://schemas.openxmlformats.org/officeDocument/2006/relationships/hyperlink" Target="https://jira.egnyte-it.com/browse/EGD-21555" TargetMode="External"/><Relationship Id="rId5" Type="http://schemas.openxmlformats.org/officeDocument/2006/relationships/hyperlink" Target="https://egnyte.atlassian.net/wiki/spaces/EDrive/pages/1221197835/Egnyte+Actions+-+Windows+11+Support"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hyperlink" Target="https://egnyte.productboard.com/entity-detail/features/31e10484-aea8-4cc4-84d1-7533d7d5b71a" TargetMode="External"/><Relationship Id="rId4" Type="http://schemas.openxmlformats.org/officeDocument/2006/relationships/hyperlink" Target="https://jira.egnyte-it.com/browse/EGD-20540" TargetMode="External"/><Relationship Id="rId5" Type="http://schemas.openxmlformats.org/officeDocument/2006/relationships/hyperlink" Target="https://egnyte.atlassian.net/wiki/spaces/EDrive/pages/661423025/Application+UI+-+requirements+WiP"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569e8f0-037a-4f04-8e30-a9df1074c2a5" TargetMode="External"/><Relationship Id="rId3" Type="http://schemas.openxmlformats.org/officeDocument/2006/relationships/hyperlink" Target="https://jira.egnyte-it.com/browse/EGD-23096" TargetMode="External"/><Relationship Id="rId4" Type="http://schemas.openxmlformats.org/officeDocument/2006/relationships/hyperlink" Target="https://egnyte.atlassian.net/wiki/spaces/EDrive/pages/1087242244/SCDA+Windows+Beta+Plan"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0b7a70-e086-4a5b-8ef5-24a3afdd4f5a" TargetMode="External"/><Relationship Id="rId3" Type="http://schemas.openxmlformats.org/officeDocument/2006/relationships/hyperlink" Target="https://jira.egnyte-it.com/browse/EGD-21559" TargetMode="External"/><Relationship Id="rId4" Type="http://schemas.openxmlformats.org/officeDocument/2006/relationships/hyperlink" Target="https://egnyte.atlassian.net/wiki/spaces/EDrive/pages/1378254906/SCDA+Mac+Beta+Plan"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b0dd056-930f-41ce-94f6-bdd64bc380e6" TargetMode="External"/><Relationship Id="rId3" Type="http://schemas.openxmlformats.org/officeDocument/2006/relationships/hyperlink" Target="https://jira.egnyte-it.com/browse/DEL-31667" TargetMode="External"/><Relationship Id="rId4" Type="http://schemas.openxmlformats.org/officeDocument/2006/relationships/hyperlink" Target="https://egnyte.atlassian.net/wiki/spaces/DEL/pages/1009909903/Content+Safeguards+-+Group-based+Link+Sharing+Controls+-+Phase+2"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2f2f61-715e-4b99-94f2-1131bb88c5a1" TargetMode="External"/><Relationship Id="rId3" Type="http://schemas.openxmlformats.org/officeDocument/2006/relationships/hyperlink" Target="https://jira.egnyte-it.com/browse/DEL-44353" TargetMode="External"/><Relationship Id="rId4" Type="http://schemas.openxmlformats.org/officeDocument/2006/relationships/hyperlink" Target="https://egnyte.atlassian.net/wiki/spaces/DEL/pages/1433796679/Provide+ability+to+pause+archival+deletion+policies"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hyperlink" Target="https://egnyte.productboard.com/entity-detail/features/8e3f45c1-303a-4da6-83fe-5249b7b02aa0" TargetMode="External"/><Relationship Id="rId4" Type="http://schemas.openxmlformats.org/officeDocument/2006/relationships/hyperlink" Target="https://jira.egnyte-it.com/browse/CFS-65375" TargetMode="External"/><Relationship Id="rId5" Type="http://schemas.openxmlformats.org/officeDocument/2006/relationships/hyperlink" Target="https://egnyte.atlassian.net/wiki/spaces/CFS/pages/984940567/Multi+document+envelope"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2fd759-6b23-4903-a6e2-d852593ddb2b" TargetMode="External"/><Relationship Id="rId3" Type="http://schemas.openxmlformats.org/officeDocument/2006/relationships/hyperlink" Target="https://jira.egnyte-it.com/browse/CFS-67745" TargetMode="External"/><Relationship Id="rId4" Type="http://schemas.openxmlformats.org/officeDocument/2006/relationships/hyperlink" Target="https://egnyte.atlassian.net/wiki/spaces/CFS/pages/1428062312/Bulk+sending+eSignature+request" TargetMode="Externa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 preference to always send attachements with Egnyte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pPr>
              <a:spcAft>
                <a:spcPts val="400"/>
              </a:spcAft>
            </a:pPr>
            <a:r>
              <a:t>• The setting that controls folder update notification gets inherited to sub-folders until it finds the folder with a manually updated option.</a:t>
            </a:r>
          </a:p>
          <a:p>
            <a:pPr>
              <a:spcAft>
                <a:spcPts val="400"/>
              </a:spcAft>
            </a:pPr>
            <a:r>
              <a:t>• The setting that controls the sharing gets inherited to sub-folders until it finds the folder with a manually updated option.</a:t>
            </a:r>
          </a:p>
          <a:p>
            <a:pPr>
              <a:spcAft>
                <a:spcPts val="400"/>
              </a:spcAft>
            </a:pPr>
            <a:r>
              <a:t>• The setting that controls who can delete/move the folder does not get inherited at all.</a:t>
            </a:r>
          </a:p>
          <a:p>
            <a:pPr>
              <a:spcAft>
                <a:spcPts val="400"/>
              </a:spcAft>
            </a:pPr>
            <a: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p>
          <a:p>
            <a:pPr>
              <a:spcAft>
                <a:spcPts val="600"/>
              </a:spcAft>
            </a:pPr>
            <a:r>
              <a:rPr sz="1100" b="0" u="none">
                <a:latin typeface="Avenir"/>
              </a:rPr>
              <a:t>We need to do the following</a:t>
            </a:r>
          </a:p>
          <a:p>
            <a:pPr>
              <a:spcAft>
                <a:spcPts val="400"/>
              </a:spcAft>
            </a:pPr>
            <a:r>
              <a:t>• We need to have inheritance applicable for the setting that controls who can delete/move the folder.</a:t>
            </a:r>
          </a:p>
          <a:p>
            <a:pPr>
              <a:spcAft>
                <a:spcPts val="400"/>
              </a:spcAft>
            </a:pPr>
            <a: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a:spcAft>
                <a:spcPts val="400"/>
              </a:spcAft>
            </a:pPr>
            <a:r>
              <a:t>• When the user copies/moves a folder, the folder options should get inherited from destination folder where the folder is copied/moved.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CFS-64734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a:latin typeface="Avenir"/>
              </a:rPr>
              <a:t>User Story</a:t>
            </a:r>
          </a:p>
          <a:p>
            <a:pPr>
              <a:spcAft>
                <a:spcPts val="600"/>
              </a:spcAft>
            </a:pPr>
            <a:r>
              <a:rPr sz="1100" b="0" u="none">
                <a:latin typeface="Avenir"/>
              </a:rPr>
              <a:t>As an admin, I want to give users a possibility to manage groups but prevent them from creating groups on their own.</a:t>
            </a:r>
          </a:p>
          <a:p>
            <a:pPr>
              <a:spcAft>
                <a:spcPts val="600"/>
              </a:spcAft>
            </a:pPr>
            <a:r>
              <a:rPr sz="1100" b="1" u="none">
                <a:latin typeface="Avenir"/>
              </a:rPr>
              <a:t>Feature Description</a:t>
            </a:r>
          </a:p>
          <a:p>
            <a:pPr>
              <a:spcAft>
                <a:spcPts val="400"/>
              </a:spcAft>
            </a:pPr>
            <a:r>
              <a:t>• Create a role  PUs Group Ownership, without allowing them to create groups on their own</a:t>
            </a:r>
          </a:p>
          <a:p>
            <a:pPr>
              <a:spcAft>
                <a:spcPts val="400"/>
              </a:spcAft>
            </a:pPr>
            <a:r>
              <a:t>• Possibility to add a group description</a:t>
            </a:r>
          </a:p>
          <a:p>
            <a:pPr>
              <a:spcAft>
                <a:spcPts val="400"/>
              </a:spcAft>
            </a:pPr>
            <a:r>
              <a:t>• Enhanced group exporting and importing - indicating group owners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Scheduled report enhancements (Sequoia)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only admins are allowed to create scheduled reports. This is troublesome for some of the customers, since the admins are overwhelmed with requests. Additionally, scheduled reports land in a fixed folder, to which not all customers feel comfortable sharing broadly. Having a possibility to select a folder where the scheduled report would land addresses this problem.</a:t>
            </a:r>
          </a:p>
          <a:p>
            <a:pPr>
              <a:spcAft>
                <a:spcPts val="600"/>
              </a:spcAft>
            </a:pPr>
            <a:r>
              <a:rPr sz="1100" b="1" u="none">
                <a:latin typeface="Avenir"/>
              </a:rPr>
              <a:t>User Story</a:t>
            </a:r>
          </a:p>
          <a:p>
            <a:pPr>
              <a:spcAft>
                <a:spcPts val="600"/>
              </a:spcAft>
            </a:pPr>
            <a:r>
              <a:rPr sz="1100" b="0" u="none">
                <a:latin typeface="Avenir"/>
              </a:rPr>
              <a:t>As an admin, I want to give power users a possibility to run scheduled reports and choose custom location for storage.</a:t>
            </a:r>
          </a:p>
          <a:p>
            <a:pPr>
              <a:spcAft>
                <a:spcPts val="600"/>
              </a:spcAft>
            </a:pPr>
            <a:r>
              <a:rPr sz="1100" b="1" u="none">
                <a:latin typeface="Avenir"/>
              </a:rPr>
              <a:t>Feature Description</a:t>
            </a:r>
          </a:p>
          <a:p>
            <a:pPr>
              <a:spcAft>
                <a:spcPts val="400"/>
              </a:spcAft>
            </a:pPr>
            <a:r>
              <a:t>• Auto-archival of scheduled reports</a:t>
            </a:r>
          </a:p>
          <a:p>
            <a:pPr>
              <a:spcAft>
                <a:spcPts val="400"/>
              </a:spcAft>
            </a:pPr>
            <a:r>
              <a:t>• Custom location of scheduled reports</a:t>
            </a:r>
          </a:p>
          <a:p>
            <a:pPr>
              <a:spcAft>
                <a:spcPts val="400"/>
              </a:spcAft>
            </a:pPr>
            <a:r>
              <a:t>• Saved and Scheduled queries for power users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CFS-67854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spcAft>
                <a:spcPts val="400"/>
              </a:spcAft>
            </a:pPr>
            <a:r>
              <a:t>• The Egnyte Document Label stamping process shall be enhanced to skip signed PDFs from further labeling actions</a:t>
            </a:r>
          </a:p>
          <a:p>
            <a:pPr>
              <a:spcAft>
                <a:spcPts val="400"/>
              </a:spcAft>
            </a:pPr>
            <a:r>
              <a:t>• This enhancement shall consider PDFs signed through various signing mechanisms - for example, Adobe Digital ID, Digital Signature,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DEL-43523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DEL-45080</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spcAft>
                <a:spcPts val="400"/>
              </a:spcAft>
            </a:pPr>
            <a:r>
              <a:t>• Create a new app scope for Purview label permissions only</a:t>
            </a:r>
          </a:p>
          <a:p>
            <a:pPr>
              <a:spcAft>
                <a:spcPts val="400"/>
              </a:spcAft>
            </a:pPr>
            <a:r>
              <a:t>• Remove Purview label permissions from the current classify and govern app scope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DEL-43506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384647"/>
            <a:ext cx="3873500" cy="2178843"/>
          </a:xfrm>
          <a:prstGeom prst="rect">
            <a:avLst/>
          </a:prstGeom>
        </p:spPr>
      </p:pic>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Shore the Core</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Microsoft doesn't provide enough information to determine whether a user or system action is causing the anomalous file access/download activity for Windows Explorer. This causes a lot of false-positive detections as well as many ESCs.</a:t>
            </a:r>
          </a:p>
          <a:p>
            <a:pPr>
              <a:spcAft>
                <a:spcPts val="600"/>
              </a:spcAft>
            </a:pPr>
            <a:r>
              <a:rPr sz="1100" b="1" u="none">
                <a:latin typeface="Avenir"/>
              </a:rPr>
              <a:t>Feature Description</a:t>
            </a:r>
          </a:p>
          <a:p>
            <a:pPr>
              <a:spcAft>
                <a:spcPts val="600"/>
              </a:spcAft>
            </a:pPr>
            <a:r>
              <a:rPr sz="1100" b="0" u="none">
                <a:latin typeface="Avenir"/>
              </a:rPr>
              <a:t>Improve our ability to distinguish between user and system access/download events for Desktop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DEL-31632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Security teams are inundated with alerts - not just within Egnyte but across their security tool stack. They have limited time and people to review all alerts which can lead to true risk to the organization to be missed (alert fatigue).</a:t>
            </a:r>
          </a:p>
          <a:p>
            <a:pPr>
              <a:spcAft>
                <a:spcPts val="600"/>
              </a:spcAft>
            </a:pPr>
            <a:r>
              <a:rPr sz="1100" b="1" u="none">
                <a:latin typeface="Avenir"/>
              </a:rPr>
              <a:t>User Story</a:t>
            </a:r>
          </a:p>
          <a:p>
            <a:pPr>
              <a:spcAft>
                <a:spcPts val="600"/>
              </a:spcAft>
            </a:pPr>
            <a:r>
              <a:rPr sz="1100" b="0" u="none">
                <a:latin typeface="Avenir"/>
              </a:rPr>
              <a:t>As a security or IT administrator reviewing Issues, I need help determining where to focus and what is a priority.</a:t>
            </a:r>
          </a:p>
          <a:p>
            <a:pPr>
              <a:spcAft>
                <a:spcPts val="600"/>
              </a:spcAft>
            </a:pPr>
            <a:r>
              <a:rPr sz="1100" b="1" u="none">
                <a:latin typeface="Avenir"/>
              </a:rPr>
              <a:t>Feature Description</a:t>
            </a:r>
          </a:p>
          <a:p>
            <a:pPr>
              <a:spcAft>
                <a:spcPts val="600"/>
              </a:spcAft>
            </a:pPr>
            <a:r>
              <a:rPr sz="1100" b="0" u="none">
                <a:latin typeface="Avenir"/>
              </a:rPr>
              <a:t>Categorize existing Issue types into three categories: Exposure, Threat, and Access Hygiene. The focus will be to direct administrators towards tackling Exposure and Threat Issues first as they represent risk to the organization.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DEL-42493</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3016"/>
            <a:ext cx="3873500" cy="2802106"/>
          </a:xfrm>
          <a:prstGeom prst="rect">
            <a:avLst/>
          </a:prstGeom>
        </p:spPr>
      </p:pic>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spcAft>
                <a:spcPts val="400"/>
              </a:spcAft>
            </a:pPr>
            <a:r>
              <a:t>• Create S&amp;G Insight badge component placed in a Status column of the files list on the folder level</a:t>
            </a:r>
          </a:p>
          <a:p>
            <a:pPr>
              <a:spcAft>
                <a:spcPts val="400"/>
              </a:spcAft>
            </a:pPr>
            <a:r>
              <a:t>• Badge should show the number of S&amp;G Insights for given folder</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DEL-41981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idx="1" sz="half"/>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DEL-41756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User Story</a:t>
            </a:r>
          </a:p>
          <a:p>
            <a:pPr>
              <a:spcAft>
                <a:spcPts val="600"/>
              </a:spcAft>
            </a:pPr>
            <a:r>
              <a:rPr sz="1100" b="0" u="none">
                <a:latin typeface="Avenir"/>
              </a:rPr>
              <a:t>As an S&amp;G user, I want the ability to easily assign issues to the appropriate Data Owner so that they can remediate it.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DEL-44433</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idx="1" sz="half"/>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CFS-63434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CMMC Compliance</a:t>
            </a:r>
          </a:p>
        </p:txBody>
      </p:sp>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idx="1" sz="half"/>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TRB-8299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1 (Control Number, Control Family, and Control Text)</a:t>
            </a:r>
          </a:p>
          <a:p>
            <a:pPr>
              <a:spcAft>
                <a:spcPts val="400"/>
              </a:spcAft>
            </a:pPr>
            <a:r>
              <a:t>• Mapping CMMC Level 1 controls to Egnyte capabilities</a:t>
            </a:r>
          </a:p>
          <a:p>
            <a:pPr>
              <a:spcAft>
                <a:spcPts val="400"/>
              </a:spcAft>
            </a:pPr>
            <a:r>
              <a:t>• Collecting evidence for CMMC Level 1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DEL-43244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40191"/>
            <a:ext cx="3873500" cy="1667756"/>
          </a:xfrm>
          <a:prstGeom prst="rect">
            <a:avLst/>
          </a:prstGeom>
        </p:spPr>
      </p:pic>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2 (Control Number, Control Family, and Control Text)</a:t>
            </a:r>
          </a:p>
          <a:p>
            <a:pPr>
              <a:spcAft>
                <a:spcPts val="400"/>
              </a:spcAft>
            </a:pPr>
            <a:r>
              <a:t>• Mapping CMMC Level 2 controls to Egnyte capabilities</a:t>
            </a:r>
          </a:p>
          <a:p>
            <a:pPr>
              <a:spcAft>
                <a:spcPts val="400"/>
              </a:spcAft>
            </a:pPr>
            <a:r>
              <a:t>• Collecting evidence for CMMC Level 2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86300"/>
            <a:ext cx="3873500" cy="2775537"/>
          </a:xfrm>
          <a:prstGeom prst="rect">
            <a:avLst/>
          </a:prstGeom>
        </p:spPr>
      </p:pic>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The trial registration pages must be updated to support Gen 4 plans (Starter, Essentials, Elite). Without this, we can’t launch them as the default on the website or enable free trials.</a:t>
            </a:r>
          </a:p>
          <a:p>
            <a:pPr>
              <a:spcAft>
                <a:spcPts val="600"/>
              </a:spcAft>
            </a:pPr>
            <a:r>
              <a:rPr sz="1100" b="1" u="none">
                <a:latin typeface="Avenir"/>
              </a:rPr>
              <a:t>User Story:</a:t>
            </a:r>
          </a:p>
          <a:p>
            <a:pPr>
              <a:spcAft>
                <a:spcPts val="600"/>
              </a:spcAft>
            </a:pPr>
            <a:r>
              <a:rPr sz="1100" b="0" u="none">
                <a:latin typeface="Avenir"/>
              </a:rPr>
              <a:t>As a prospect, I want a straightforward and easy way to start a free trial so I can evaluate the features and benefits of Egnyte’s new plans.</a:t>
            </a:r>
          </a:p>
          <a:p>
            <a:pPr>
              <a:spcAft>
                <a:spcPts val="600"/>
              </a:spcAft>
            </a:pPr>
            <a:r>
              <a:rPr sz="1100" b="1" u="none">
                <a:latin typeface="Avenir"/>
              </a:rPr>
              <a:t>Description:</a:t>
            </a:r>
          </a:p>
          <a:p>
            <a:pPr>
              <a:spcAft>
                <a:spcPts val="600"/>
              </a:spcAft>
            </a:pPr>
            <a:r>
              <a:rPr sz="1100" b="0" u="none">
                <a:latin typeface="Avenir"/>
              </a:rPr>
              <a:t>Update the registration pages with the latest features and trial inclusions to provide prospects with a seamless experience and make it easier to convert them into paying customers.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APPS-12215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879832" y="726519"/>
            <a:ext cx="3397535" cy="3495100"/>
          </a:xfrm>
          <a:prstGeom prst="rect">
            <a:avLst/>
          </a:prstGeom>
        </p:spPr>
      </p:pic>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idx="1" sz="half"/>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GR-562</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13430"/>
            <a:ext cx="3873500" cy="2121278"/>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Cloud Migration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Integrations Enablement (Milestone 2.5)</a:t>
            </a:r>
          </a:p>
        </p:txBody>
      </p:sp>
      <p:sp>
        <p:nvSpPr>
          <p:cNvPr id="3" name="Content Placeholder 2"/>
          <p:cNvSpPr>
            <a:spLocks noGrp="1"/>
          </p:cNvSpPr>
          <p:nvPr>
            <p:ph idx="1" sz="half"/>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spcAft>
                <a:spcPts val="400"/>
              </a:spcAft>
            </a:pPr>
            <a:r>
              <a:t>• We know that domains with 3 or more Integrations are much stickier.</a:t>
            </a:r>
          </a:p>
          <a:p>
            <a:pPr>
              <a:spcAft>
                <a:spcPts val="400"/>
              </a:spcAft>
            </a:pPr>
            <a:r>
              <a:t>• As part of the Onboarding experience, we are adding a question to the Admin Survey to determine what type of productivity tools they use. We will automatically enable the appropriate integrations (Google, MS, Slack)</a:t>
            </a:r>
          </a:p>
          <a:p>
            <a:pPr>
              <a:spcAft>
                <a:spcPts val="400"/>
              </a:spcAft>
            </a:pPr>
            <a:r>
              <a:t>• We will automatically enable other Integrations from the Egnyte App Store, based on the industry specified. Many integrations can't be enabled without input from the customer, so we will only enable a handful for each.</a:t>
            </a:r>
          </a:p>
          <a:p>
            <a:pPr>
              <a:spcAft>
                <a:spcPts val="400"/>
              </a:spcAft>
            </a:pPr>
            <a:r>
              <a:t>• Starting with the 5 industries called out in the App Store, we want to include these integrations if users select any of the following:</a:t>
            </a:r>
          </a:p>
          <a:p>
            <a:pPr>
              <a:spcAft>
                <a:spcPts val="600"/>
              </a:spcAft>
            </a:pPr>
            <a:r>
              <a:rPr sz="1100" b="0" u="none">
                <a:latin typeface="Avenir"/>
              </a:rPr>
              <a:t>PINT team has completed an API for the App Store that will be used for this initiative.</a:t>
            </a:r>
            <a:r>
              <a:rPr sz="1100" b="0" u="none">
                <a:latin typeface="Avenir"/>
              </a:rPr>
              <a:t>[</a:t>
            </a:r>
            <a:r>
              <a:rPr sz="1100" b="0" u="sng">
                <a:latin typeface="Avenir"/>
                <a:hlinkClick r:id="rId3"/>
              </a:rPr>
              <a:t>https://egnyte.atlassian.net/wiki/spaces/PINT/pages/1166082078/App+Store+Configuration+API+for+Egnyte+Platform</a:t>
            </a:r>
            <a:r>
              <a:rPr sz="1100" b="0" u="none">
                <a:latin typeface="Avenir"/>
              </a:rPr>
              <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6"/>
              </a:rPr>
              <a:t>GR-591</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22575"/>
            <a:ext cx="3873500" cy="2702988"/>
          </a:xfrm>
          <a:prstGeom prst="rect">
            <a:avLst/>
          </a:prstGeom>
        </p:spPr>
      </p:pic>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Refinements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Includes a variety of refinements to the NGP Trial Onboarding experience.</a:t>
            </a:r>
          </a:p>
          <a:p>
            <a:pPr>
              <a:spcAft>
                <a:spcPts val="400"/>
              </a:spcAft>
            </a:pPr>
            <a:r>
              <a:t>• Various minor UI bug fixes, tooltips and alignment issues.</a:t>
            </a:r>
          </a:p>
          <a:p>
            <a:pPr>
              <a:spcAft>
                <a:spcPts val="400"/>
              </a:spcAft>
            </a:pPr>
            <a:r>
              <a:t>• Consolidating the first 2-3 steps</a:t>
            </a:r>
          </a:p>
          <a:p>
            <a:pPr>
              <a:spcAft>
                <a:spcPts val="400"/>
              </a:spcAft>
            </a:pPr>
            <a:r>
              <a:t>• Automatically creating a SU in Teams/Starter so we can re-introduce the "Share Folder" step</a:t>
            </a:r>
          </a:p>
          <a:p>
            <a:pPr>
              <a:spcAft>
                <a:spcPts val="400"/>
              </a:spcAft>
            </a:pPr>
            <a:r>
              <a:t>• Consolidating "Try Desktop App and Mobile App"</a:t>
            </a:r>
          </a:p>
          <a:p>
            <a:pPr>
              <a:spcAft>
                <a:spcPts val="400"/>
              </a:spcAft>
            </a:pPr>
            <a:r>
              <a:t>• Animations for the Gamification Rewards</a:t>
            </a:r>
          </a:p>
          <a:p>
            <a:pPr>
              <a:spcAft>
                <a:spcPts val="400"/>
              </a:spcAft>
            </a:pPr>
            <a:r>
              <a:t>• Unlocking file/folder templates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CFS-66581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spcAft>
                <a:spcPts val="400"/>
              </a:spcAft>
            </a:pPr>
            <a:r>
              <a:t>• Comprehensive styling, content, and UI updates to the top/header bar (CFS)</a:t>
            </a:r>
          </a:p>
          <a:p>
            <a:pPr>
              <a:spcAft>
                <a:spcPts val="400"/>
              </a:spcAft>
            </a:pPr>
            <a:r>
              <a:t>• Updates to the main (left) navigation styling (CFS)</a:t>
            </a:r>
          </a:p>
          <a:p>
            <a:pPr>
              <a:spcAft>
                <a:spcPts val="400"/>
              </a:spcAft>
            </a:pPr>
            <a:r>
              <a:t>• Introducing brand-new styling to menu buttons (CFS)</a:t>
            </a:r>
          </a:p>
          <a:p>
            <a:pPr>
              <a:spcAft>
                <a:spcPts val="400"/>
              </a:spcAft>
            </a:pPr>
            <a:r>
              <a:t>• Comprehensive overhaul of the right-drawer menu bar, including brand-new colored icons (CFS)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CFS-65726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spcAft>
                <a:spcPts val="400"/>
              </a:spcAft>
            </a:pPr>
            <a:r>
              <a:t>• Comprehensive styling, content, and UI updates to the top/header bar (S&amp;G)</a:t>
            </a:r>
          </a:p>
          <a:p>
            <a:pPr>
              <a:spcAft>
                <a:spcPts val="400"/>
              </a:spcAft>
            </a:pPr>
            <a:r>
              <a:t>• Updates to the main (left) navigation styling (S&amp;G)</a:t>
            </a:r>
          </a:p>
          <a:p>
            <a:pPr>
              <a:spcAft>
                <a:spcPts val="400"/>
              </a:spcAft>
            </a:pPr>
            <a:r>
              <a:t>• Introducing brand-new styling to menu buttons (S&amp;G)</a:t>
            </a:r>
          </a:p>
          <a:p>
            <a:pPr>
              <a:spcAft>
                <a:spcPts val="400"/>
              </a:spcAft>
            </a:pPr>
            <a:r>
              <a:t>• Introducing the right-drawer side panel to the UI in S&amp;G. This is also needed for delivering contextual AI + Recommendation Engine capabilities in S&amp;G.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CFS-67266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for UI Refresh Alongside the Introduction of the New Generation of Plans</a:t>
            </a:r>
            <a:r>
              <a:rPr sz="1100" b="1" u="none">
                <a:latin typeface="Avenir"/>
              </a:rPr>
              <a:t>Changes Applicable Only to Users on Domains Switched to the New Plans:</a:t>
            </a:r>
          </a:p>
          <a:p>
            <a:pPr>
              <a:spcAft>
                <a:spcPts val="400"/>
              </a:spcAft>
            </a:pPr>
            <a:r>
              <a:t>1. Refreshed top bar</a:t>
            </a:r>
          </a:p>
          <a:p>
            <a:pPr>
              <a:spcAft>
                <a:spcPts val="600"/>
              </a:spcAft>
            </a:pPr>
            <a:r>
              <a:rPr sz="1100" b="1" u="none">
                <a:latin typeface="Avenir"/>
              </a:rPr>
              <a:t>Changes Visible to All Plans:</a:t>
            </a:r>
          </a:p>
          <a:p>
            <a:pPr>
              <a:spcAft>
                <a:spcPts val="600"/>
              </a:spcAft>
            </a:pPr>
            <a:r>
              <a:rPr sz="1100" b="0" u="none">
                <a:latin typeface="Avenir"/>
              </a:rPr>
              <a:t>1. Updated styling for the left navigation bar elements: larger icons (20px) and added background color for the active menu item.</a:t>
            </a:r>
            <a:r>
              <a:rPr sz="1100" b="0" u="none">
                <a:latin typeface="Avenir"/>
              </a:rPr>
              <a:t>2. Refreshed button styles to enlarge the size of the icons to 20px</a:t>
            </a:r>
            <a:r>
              <a:rPr sz="1100" b="0" u="none">
                <a:latin typeface="Avenir"/>
              </a:rPr>
              <a:t>3. Add Right Drawer component</a:t>
            </a:r>
            <a:r>
              <a:rPr sz="1100" b="0" u="none">
                <a:latin typeface="Avenir"/>
              </a:rPr>
              <a:t>4. Relocation of Help Center / Egnyte University / Product Updates entry points to the right drawer.</a:t>
            </a:r>
          </a:p>
          <a:p>
            <a:pPr>
              <a:spcAft>
                <a:spcPts val="600"/>
              </a:spcAft>
            </a:pPr>
            <a:r>
              <a:rPr sz="1100" b="0" u="none">
                <a:latin typeface="Avenir"/>
              </a:rPr>
              <a:t>Figma Designs:</a:t>
            </a:r>
            <a:r>
              <a:rPr sz="1100" b="0" u="sng">
                <a:latin typeface="Avenir"/>
                <a:hlinkClick r:id="rId2"/>
              </a:rPr>
              <a:t>https://www.figma.com/design/AXtKz4IExGp3WfTjTZqSrN/Platform---Home-page-redesign-across-verticals?node-id=1726-35543&amp;t=Xw9ungNWCco75ZRd-1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DEL-44118</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spcAft>
                <a:spcPts val="400"/>
              </a:spcAft>
            </a:pPr>
            <a:r>
              <a:t>• Allow users to mark a document as optional as part of the template.</a:t>
            </a:r>
          </a:p>
          <a:p>
            <a:pPr>
              <a:spcAft>
                <a:spcPts val="400"/>
              </a:spcAft>
            </a:pPr>
            <a:r>
              <a:t>• The optional document can be skipped by an uploader and all the actions should be recorded in the audit report.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spcAft>
                <a:spcPts val="400"/>
              </a:spcAft>
            </a:pPr>
            <a:r>
              <a:t>• Provide external user management screen in Workspace Settings that shows external users and allows you to remove them</a:t>
            </a:r>
          </a:p>
          <a:p>
            <a:pPr>
              <a:spcAft>
                <a:spcPts val="400"/>
              </a:spcAft>
            </a:pPr>
            <a:r>
              <a:t>• If a Standard User is removed from a workspace they should be able to access Collaborate (unless they are associated with other Workspaces)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CFS-65920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30051"/>
            <a:ext cx="3873500" cy="2888036"/>
          </a:xfrm>
          <a:prstGeom prst="rect">
            <a:avLst/>
          </a:prstGeom>
        </p:spPr>
      </p:pic>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spcAft>
                <a:spcPts val="400"/>
              </a:spcAft>
            </a:pPr>
            <a:r>
              <a:t>• Automatically extract key fields from documents submitted via an upload request</a:t>
            </a:r>
          </a:p>
          <a:p>
            <a:pPr>
              <a:spcAft>
                <a:spcPts val="400"/>
              </a:spcAft>
            </a:pPr>
            <a:r>
              <a:t>• Keep data encrypted at rest as it may be sensitive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CFS-67495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41786"/>
            <a:ext cx="3873500" cy="3264565"/>
          </a:xfrm>
          <a:prstGeom prst="rect">
            <a:avLst/>
          </a:prstGeom>
        </p:spPr>
      </p:pic>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spcAft>
                <a:spcPts val="400"/>
              </a:spcAft>
            </a:pPr>
            <a:r>
              <a:t>• Add new action to workspace settings to delete the workspace</a:t>
            </a:r>
          </a:p>
          <a:p>
            <a:pPr>
              <a:spcAft>
                <a:spcPts val="400"/>
              </a:spcAft>
            </a:pPr>
            <a:r>
              <a:t>• Provide options to delete the folder and to remove external access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CFS-63196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09203"/>
            <a:ext cx="3873500" cy="1929732"/>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CFS-66567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846295"/>
            <a:ext cx="3873500" cy="3255548"/>
          </a:xfrm>
          <a:prstGeom prst="rect">
            <a:avLst/>
          </a:prstGeom>
        </p:spPr>
      </p:pic>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spcAft>
                <a:spcPts val="400"/>
              </a:spcAft>
            </a:pPr>
            <a:r>
              <a:t>• Introduce animated loaders and display helpful loading text during AI response generation in Copilot and Knowledge Base.</a:t>
            </a:r>
          </a:p>
          <a:p>
            <a:pPr>
              <a:spcAft>
                <a:spcPts val="400"/>
              </a:spcAft>
            </a:pPr>
            <a:r>
              <a:t>• Loaders update state every 2 seconds until streaming begins.</a:t>
            </a:r>
          </a:p>
          <a:p>
            <a:pPr>
              <a:spcAft>
                <a:spcPts val="400"/>
              </a:spcAft>
            </a:pPr>
            <a: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CFS-67395</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3"/>
          <a:stretch>
            <a:fillRect/>
          </a:stretch>
        </p:blipFill>
        <p:spPr>
          <a:xfrm>
            <a:off x="4641850" y="1272006"/>
            <a:ext cx="3873500" cy="2404125"/>
          </a:xfrm>
          <a:prstGeom prst="rect">
            <a:avLst/>
          </a:prstGeom>
        </p:spPr>
      </p:pic>
    </p:spTree>
  </p:cSld>
  <p:clrMapOvr>
    <a:masterClrMapping/>
  </p:clrMapOvr>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Distinguish MSP partners as managed by Pax8 Distributor</a:t>
            </a:r>
          </a:p>
          <a:p>
            <a:pPr>
              <a:spcAft>
                <a:spcPts val="400"/>
              </a:spcAft>
            </a:pPr>
            <a:r>
              <a:t>• Allow Egnyte internal staff users to manage such MSPs in the Reseller dashboard</a:t>
            </a:r>
          </a:p>
          <a:p>
            <a:pPr>
              <a:spcAft>
                <a:spcPts val="400"/>
              </a:spcAft>
            </a:pPr>
            <a:r>
              <a:t>• Simplify onboarding and approval process (plan category, Pax8 planset, no CC required)</a:t>
            </a:r>
          </a:p>
          <a:p>
            <a:pPr>
              <a:spcAft>
                <a:spcPts val="400"/>
              </a:spcAft>
            </a:pPr>
            <a:r>
              <a:t>• Exclude such partners from financial processes (payments, invoicing)</a:t>
            </a:r>
          </a:p>
          <a:p>
            <a:pPr>
              <a:spcAft>
                <a:spcPts val="400"/>
              </a:spcAft>
            </a:pPr>
            <a:r>
              <a:t>• Adjust existing MSP Reseller dashboard for such partners allowing them only to:</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APPS-12865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83642"/>
            <a:ext cx="3873500" cy="1980854"/>
          </a:xfrm>
          <a:prstGeom prst="rect">
            <a:avLst/>
          </a:prstGeom>
        </p:spPr>
      </p:pic>
    </p:spTree>
  </p:cSld>
  <p:clrMapOvr>
    <a:masterClrMapping/>
  </p:clrMapOvr>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automatic deployments - part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Pax8 through SFDC. SFDC will be the recipient of requests sent from Pax8 and will be a dispatch system to provide deployment requests and data to downstream systems.</a:t>
            </a:r>
          </a:p>
          <a:p>
            <a:pPr>
              <a:spcAft>
                <a:spcPts val="600"/>
              </a:spcAft>
            </a:pPr>
            <a:r>
              <a:rPr sz="1100" b="0" u="none">
                <a:latin typeface="Avenir"/>
              </a:rPr>
              <a:t>Reseller and Billing apps need to be prepared to respond to such requests and act accordingly automatically.</a:t>
            </a:r>
          </a:p>
          <a:p>
            <a:pPr>
              <a:spcAft>
                <a:spcPts val="600"/>
              </a:spcAft>
            </a:pPr>
            <a:r>
              <a:rPr sz="1100" b="1" u="none">
                <a:latin typeface="Avenir"/>
              </a:rPr>
              <a:t>User Story</a:t>
            </a:r>
          </a:p>
          <a:p>
            <a:pPr>
              <a:spcAft>
                <a:spcPts val="600"/>
              </a:spcAft>
            </a:pPr>
            <a:r>
              <a:rPr sz="1100" b="0" u="none">
                <a:latin typeface="Avenir"/>
              </a:rPr>
              <a:t>As Egnyte Internal system I need to provide automated deployment of Egnyte products for Pax8 Managed MSPs so that deployment requests can be done without manual support from the Finance Team.</a:t>
            </a:r>
          </a:p>
          <a:p>
            <a:pPr>
              <a:spcAft>
                <a:spcPts val="600"/>
              </a:spcAft>
            </a:pPr>
            <a:r>
              <a:rPr sz="1100" b="1" u="none">
                <a:latin typeface="Avenir"/>
              </a:rPr>
              <a:t>Feature Description</a:t>
            </a:r>
          </a:p>
          <a:p>
            <a:pPr>
              <a:spcAft>
                <a:spcPts val="400"/>
              </a:spcAft>
            </a:pPr>
            <a:r>
              <a:t>• Provide automated deployment for first part of transactions requested from SFDC: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APPS-12970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49256"/>
            <a:ext cx="3873500" cy="2249626"/>
          </a:xfrm>
          <a:prstGeom prst="rect">
            <a:avLst/>
          </a:prstGeom>
        </p:spPr>
      </p:pic>
    </p:spTree>
  </p:cSld>
  <p:clrMapOvr>
    <a:masterClrMapping/>
  </p:clrMapOvr>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1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Document-based workflows often rely on manual review to extract insights, which slows down operations and introduces inconsistency across teams. There's a growing need to scale knowledge extraction without adding headcount.</a:t>
            </a:r>
          </a:p>
          <a:p>
            <a:pPr>
              <a:spcAft>
                <a:spcPts val="600"/>
              </a:spcAft>
            </a:pPr>
            <a:r>
              <a:rPr sz="1100" b="1" u="none">
                <a:latin typeface="Avenir"/>
              </a:rPr>
              <a:t>User Story</a:t>
            </a:r>
          </a:p>
          <a:p>
            <a:pPr>
              <a:spcAft>
                <a:spcPts val="600"/>
              </a:spcAft>
            </a:pPr>
            <a:r>
              <a:rPr sz="1100" b="0" u="none">
                <a:latin typeface="Avenir"/>
              </a:rPr>
              <a:t>As an Egnyte user managing content workflows, I want to automatically execute customer-provided GenAI prompts within documents, so that I can generate structured metadata, comments, or insights without manual effort.</a:t>
            </a:r>
          </a:p>
          <a:p>
            <a:pPr>
              <a:spcAft>
                <a:spcPts val="600"/>
              </a:spcAft>
            </a:pPr>
            <a:r>
              <a:rPr sz="1100" b="1" u="none">
                <a:latin typeface="Avenir"/>
              </a:rPr>
              <a:t>Feature Description</a:t>
            </a:r>
          </a:p>
          <a:p>
            <a:pPr>
              <a:spcAft>
                <a:spcPts val="400"/>
              </a:spcAft>
            </a:pPr>
            <a:r>
              <a:t>• Integrate GenAI into document workflows to extract structured outputs (e.g., metadata, workflow comments)</a:t>
            </a:r>
          </a:p>
          <a:p>
            <a:pPr>
              <a:spcAft>
                <a:spcPts val="400"/>
              </a:spcAft>
            </a:pPr>
            <a:r>
              <a:t>• Support flexible prompt injection from users or templates for targeted insight generation</a:t>
            </a:r>
          </a:p>
          <a:p>
            <a:pPr>
              <a:spcAft>
                <a:spcPts val="400"/>
              </a:spcAft>
            </a:pPr>
            <a:r>
              <a:t>• Reduce time to insight and improve consistency across teams handling unstructured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CFS-66199</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1"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1" u="none">
                <a:latin typeface="Avenir"/>
              </a:rPr>
              <a:t>Value Statement</a:t>
            </a:r>
          </a:p>
          <a:p>
            <a:pPr>
              <a:spcAft>
                <a:spcPts val="400"/>
              </a:spcAft>
            </a:pPr>
            <a:r>
              <a:t>• Time Savings: Automates the labor-intensive process of sifting through historical data, drastically reducing the time spent on research from months to mere days or hours.</a:t>
            </a:r>
          </a:p>
          <a:p>
            <a:pPr>
              <a:spcAft>
                <a:spcPts val="400"/>
              </a:spcAft>
            </a:pPr>
            <a:r>
              <a:t>• Increased Productivity: Allows employees to focus on higher-value tasks by automating repetitive research activities.</a:t>
            </a:r>
          </a:p>
          <a:p>
            <a:pPr>
              <a:spcAft>
                <a:spcPts val="400"/>
              </a:spcAft>
            </a:pPr>
            <a:r>
              <a:t>• Cost Efficiency: Reduces the need for extensive manual labor, resulting in lower operational costs associated with research and analysis.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CFS-67394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186251"/>
            <a:ext cx="3873500" cy="2575636"/>
          </a:xfrm>
          <a:prstGeom prst="rect">
            <a:avLst/>
          </a:prstGeom>
        </p:spPr>
      </p:pic>
    </p:spTree>
  </p:cSld>
  <p:clrMapOvr>
    <a:masterClrMapping/>
  </p:clrMapOvr>
</p:sld>
</file>

<file path=ppt/slides/slide1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1" u="none">
                <a:latin typeface="Avenir"/>
              </a:rPr>
              <a:t>Value Statement</a:t>
            </a:r>
          </a:p>
          <a:p>
            <a:pPr>
              <a:spcAft>
                <a:spcPts val="400"/>
              </a:spcAft>
            </a:pPr>
            <a:r>
              <a:t>• Time Efficiency: Automates the process of finding answers to repetitive questions, significantly reducing the time spent on each information request.</a:t>
            </a:r>
          </a:p>
          <a:p>
            <a:pPr>
              <a:spcAft>
                <a:spcPts val="400"/>
              </a:spcAft>
            </a:pPr>
            <a:r>
              <a:t>• Enhanced Productivity: Allows users to focus on higher-value tasks by freeing them from the repetitive chore of answering similar questions.</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CFS-67393</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3"/>
          <a:stretch>
            <a:fillRect/>
          </a:stretch>
        </p:blipFill>
        <p:spPr>
          <a:xfrm>
            <a:off x="4641850" y="1263600"/>
            <a:ext cx="3873500" cy="2420937"/>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E2E Connector - Bidirectional Sync</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spcAft>
                <a:spcPts val="400"/>
              </a:spcAft>
            </a:pPr>
            <a:r>
              <a:t>• Faster Onboarding: New users can quickly get started with minimal setup time, which reduces the learning curve and speeds up adoption.</a:t>
            </a:r>
          </a:p>
          <a:p>
            <a:pPr>
              <a:spcAft>
                <a:spcPts val="400"/>
              </a:spcAft>
            </a:pPr>
            <a:r>
              <a:t>• Ease of Use: Pre-configured templates simplify the initial experience, making it less intimidating for users who are not tech-savvy.</a:t>
            </a:r>
          </a:p>
          <a:p>
            <a:pPr>
              <a:spcAft>
                <a:spcPts val="400"/>
              </a:spcAft>
            </a:pPr>
            <a:r>
              <a:t>• Immediate ROI: Users can achieve immediate productivity gains from automation, showcasing the value of AI agents promptly.</a:t>
            </a:r>
          </a:p>
          <a:p>
            <a:pPr>
              <a:spcAft>
                <a:spcPts val="400"/>
              </a:spcAft>
            </a:pPr>
            <a:r>
              <a:t>• Flexibility: While templates provide a good starting point, they can be customized later as users become more comfortable with the platform.</a:t>
            </a:r>
          </a:p>
          <a:p>
            <a:pPr>
              <a:spcAft>
                <a:spcPts val="400"/>
              </a:spcAft>
            </a:pPr>
            <a: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spcAft>
                <a:spcPts val="400"/>
              </a:spcAft>
            </a:pPr>
            <a:r>
              <a:t>• </a:t>
            </a:r>
            <a:r>
              <a:rPr sz="1100" b="0" u="sng">
                <a:latin typeface="Avenir"/>
                <a:hlinkClick r:id="rId2"/>
              </a:rPr>
              <a:t>Translation Agent:</a:t>
            </a:r>
          </a:p>
          <a:p>
            <a:pPr>
              <a:spcAft>
                <a:spcPts val="400"/>
              </a:spcAft>
            </a:pPr>
            <a:r>
              <a:t>• </a:t>
            </a:r>
            <a:r>
              <a:rPr sz="1100" b="0" u="sng">
                <a:latin typeface="Avenir"/>
                <a:hlinkClick r:id="rId3"/>
              </a:rPr>
              <a:t>Document Review Agent:</a:t>
            </a:r>
          </a:p>
          <a:p>
            <a:pPr>
              <a:spcAft>
                <a:spcPts val="400"/>
              </a:spcAft>
            </a:pPr>
            <a:r>
              <a:t>• </a:t>
            </a:r>
            <a:r>
              <a:rPr sz="1100" b="0" u="sng">
                <a:latin typeface="Avenir"/>
                <a:hlinkClick r:id="rId4"/>
              </a:rPr>
              <a:t>Job Description Creation Agent:</a:t>
            </a:r>
          </a:p>
          <a:p>
            <a:pPr>
              <a:spcAft>
                <a:spcPts val="400"/>
              </a:spcAft>
            </a:pPr>
            <a:r>
              <a:t>• </a:t>
            </a:r>
            <a:r>
              <a:rPr sz="1100" b="0" u="sng">
                <a:latin typeface="Avenir"/>
                <a:hlinkClick r:id="rId5"/>
              </a:rPr>
              <a:t>Web Search Agent:</a:t>
            </a:r>
          </a:p>
          <a:p>
            <a:pPr>
              <a:spcAft>
                <a:spcPts val="600"/>
              </a:spcAft>
            </a:pPr>
            <a:r>
              <a:rPr sz="1100" b="1" u="none">
                <a:latin typeface="Avenir"/>
              </a:rPr>
              <a:t>Requirements</a:t>
            </a:r>
          </a:p>
          <a:p>
            <a:pPr>
              <a:spcAft>
                <a:spcPts val="600"/>
              </a:spcAft>
            </a:pPr>
            <a:r>
              <a:rPr sz="1100" b="0" u="sng">
                <a:latin typeface="Avenir"/>
                <a:hlinkClick r:id="rId6"/>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7"/>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8"/>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10"/>
              </a:rPr>
              <a:t>View in Productboard</a:t>
            </a:r>
          </a:p>
        </p:txBody>
      </p:sp>
      <p:sp>
        <p:nvSpPr>
          <p:cNvPr id="6" name="Text Placeholder 5"/>
          <p:cNvSpPr>
            <a:spLocks noGrp="1"/>
          </p:cNvSpPr>
          <p:nvPr>
            <p:ph type="body" idx="12" sz="quarter"/>
          </p:nvPr>
        </p:nvSpPr>
        <p:spPr/>
        <p:txBody>
          <a:bodyPr/>
          <a:lstStyle/>
          <a:p>
            <a:r>
              <a:rPr sz="1100">
                <a:latin typeface="Avenir"/>
                <a:hlinkClick r:id="rId11"/>
              </a:rPr>
              <a:t>CFS-65268</a:t>
            </a:r>
          </a:p>
        </p:txBody>
      </p:sp>
      <p:sp>
        <p:nvSpPr>
          <p:cNvPr id="7" name="Text Placeholder 6"/>
          <p:cNvSpPr>
            <a:spLocks noGrp="1"/>
          </p:cNvSpPr>
          <p:nvPr>
            <p:ph type="body" idx="13" sz="quarter"/>
          </p:nvPr>
        </p:nvSpPr>
        <p:spPr/>
        <p:txBody>
          <a:bodyPr/>
          <a:lstStyle/>
          <a:p>
            <a:r>
              <a:rPr sz="1100">
                <a:latin typeface="Avenir"/>
                <a:hlinkClick r:id="rId12"/>
              </a:rPr>
              <a:t>Link to requirements</a:t>
            </a:r>
          </a:p>
        </p:txBody>
      </p:sp>
      <p:pic>
        <p:nvPicPr>
          <p:cNvPr id="8" name="Picture 7" descr="image.png"/>
          <p:cNvPicPr>
            <a:picLocks noChangeAspect="1"/>
          </p:cNvPicPr>
          <p:nvPr/>
        </p:nvPicPr>
        <p:blipFill>
          <a:blip r:embed="rId9"/>
          <a:stretch>
            <a:fillRect/>
          </a:stretch>
        </p:blipFill>
        <p:spPr>
          <a:xfrm>
            <a:off x="4641850" y="1263600"/>
            <a:ext cx="3873500" cy="2420937"/>
          </a:xfrm>
          <a:prstGeom prst="rect">
            <a:avLst/>
          </a:prstGeom>
        </p:spPr>
      </p:pic>
    </p:spTree>
  </p:cSld>
  <p:clrMapOvr>
    <a:masterClrMapping/>
  </p:clrMapOvr>
</p:sld>
</file>

<file path=ppt/slides/slide1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spcAft>
                <a:spcPts val="400"/>
              </a:spcAft>
            </a:pPr>
            <a:r>
              <a:t>• 24/7 operational capability, ensuring tasks are completed even outside regular business hours.</a:t>
            </a:r>
          </a:p>
          <a:p>
            <a:pPr>
              <a:spcAft>
                <a:spcPts val="400"/>
              </a:spcAft>
            </a:pPr>
            <a: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86251"/>
            <a:ext cx="3873500" cy="2575636"/>
          </a:xfrm>
          <a:prstGeom prst="rect">
            <a:avLst/>
          </a:prstGeom>
        </p:spPr>
      </p:pic>
    </p:spTree>
  </p:cSld>
  <p:clrMapOvr>
    <a:masterClrMapping/>
  </p:clrMapOvr>
</p:sld>
</file>

<file path=ppt/slides/slide1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Security Agent - Suggestions based on internal data</a:t>
            </a:r>
          </a:p>
        </p:txBody>
      </p:sp>
      <p:sp>
        <p:nvSpPr>
          <p:cNvPr id="3" name="Content Placeholder 2"/>
          <p:cNvSpPr>
            <a:spLocks noGrp="1"/>
          </p:cNvSpPr>
          <p:nvPr>
            <p:ph idx="1" sz="half"/>
          </p:nvPr>
        </p:nvSpPr>
        <p:spPr/>
        <p:txBody>
          <a:bodyPr/>
          <a:lstStyle/>
          <a:p>
            <a:pPr>
              <a:spcAft>
                <a:spcPts val="600"/>
              </a:spcAft>
            </a:pPr>
            <a:r>
              <a:rPr sz="1100" b="0" u="none">
                <a:latin typeface="Avenir"/>
              </a:rPr>
              <a:t>AI security agent would enable agents to suggest actions to users pre-emptively based on several historic insights obtained across Issues, SC, Permissions&gt;</a:t>
            </a:r>
          </a:p>
          <a:p>
            <a:pPr>
              <a:spcAft>
                <a:spcPts val="600"/>
              </a:spcAft>
            </a:pPr>
            <a:r>
              <a:rPr sz="1100" b="0" u="none">
                <a:latin typeface="Avenir"/>
              </a:rPr>
              <a:t>Role of the agent to be specific:</a:t>
            </a:r>
            <a:r>
              <a:rPr sz="1100" b="0" u="none">
                <a:latin typeface="Avenir"/>
              </a:rPr>
              <a:t>The idea is to provide suggestions on specific S&amp;G actions based on internal data analysis, like:</a:t>
            </a:r>
          </a:p>
          <a:p>
            <a:pPr>
              <a:spcAft>
                <a:spcPts val="400"/>
              </a:spcAft>
            </a:pPr>
            <a:r>
              <a:t>• Creation of Polices -&gt; Content Safeguard Policies,  Content Life Cycle Polices, Classification Policies</a:t>
            </a:r>
          </a:p>
          <a:p>
            <a:pPr>
              <a:spcAft>
                <a:spcPts val="400"/>
              </a:spcAft>
            </a:pPr>
            <a:r>
              <a:t>• Specific Remediation Actions -&gt; Bulk Remediate, Auto Remediation Actions</a:t>
            </a:r>
          </a:p>
          <a:p>
            <a:pPr>
              <a:spcAft>
                <a:spcPts val="400"/>
              </a:spcAft>
            </a:pPr>
            <a:r>
              <a:t>• Report Creation -&gt; Creation of User / Audit Reports</a:t>
            </a:r>
          </a:p>
          <a:p>
            <a:pPr>
              <a:spcAft>
                <a:spcPts val="400"/>
              </a:spcAft>
            </a:pPr>
            <a:r>
              <a:t>• Other S&amp;G Actions - TBD</a:t>
            </a:r>
          </a:p>
          <a:p>
            <a:pPr>
              <a:spcAft>
                <a:spcPts val="600"/>
              </a:spcAft>
            </a:pPr>
            <a:r>
              <a:rPr sz="1100" b="0" u="none">
                <a:latin typeface="Avenir"/>
              </a:rPr>
              <a:t>perform the action via calling respective tools / API's.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DLAB-5054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spcAft>
                <a:spcPts val="400"/>
              </a:spcAft>
            </a:pPr>
            <a:r>
              <a:t>1. As a Project Manager / Estimator / VDC team member, I want to open the Smart Spec preview when selecting my specification files, so that I can quickly find the section I’m looking for</a:t>
            </a:r>
          </a:p>
          <a:p>
            <a:pPr>
              <a:spcAft>
                <a:spcPts val="400"/>
              </a:spcAft>
            </a:pPr>
            <a: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CFS-60040</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spTree>
  </p:cSld>
  <p:clrMapOvr>
    <a:masterClrMapping/>
  </p:clrMapOvr>
</p:sld>
</file>

<file path=ppt/slides/slide1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spcAft>
                <a:spcPts val="400"/>
              </a:spcAft>
            </a:pPr>
            <a:r>
              <a:t>1. As a project engineer / field engineer, I want to easily get answers to regulatory questions, such as</a:t>
            </a:r>
          </a:p>
          <a:p>
            <a:pPr>
              <a:spcAft>
                <a:spcPts val="400"/>
              </a:spcAft>
            </a:pPr>
            <a:r>
              <a:t>2. As a project coordinator, I want to easily validate a spec against regulations/codes</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CFS-64858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1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Disable File Actions During Co-Edit Session</a:t>
            </a:r>
          </a:p>
        </p:txBody>
      </p:sp>
      <p:sp>
        <p:nvSpPr>
          <p:cNvPr id="3" name="Content Placeholder 2"/>
          <p:cNvSpPr>
            <a:spLocks noGrp="1"/>
          </p:cNvSpPr>
          <p:nvPr>
            <p:ph idx="1" sz="half"/>
          </p:nvPr>
        </p:nvSpPr>
        <p:spPr/>
        <p:txBody>
          <a:bodyPr/>
          <a:lstStyle/>
          <a:p>
            <a:pPr>
              <a:spcAft>
                <a:spcPts val="600"/>
              </a:spcAft>
            </a:pPr>
            <a:r>
              <a:rPr sz="1100" b="0" u="none">
                <a:latin typeface="Avenir"/>
              </a:rPr>
              <a:t>Requirements</a:t>
            </a:r>
          </a:p>
          <a:p>
            <a:pPr>
              <a:spcAft>
                <a:spcPts val="400"/>
              </a:spcAft>
            </a:pPr>
            <a:r>
              <a:t>• Disable the following file actions in the context menu and in preview if available when the co-editing session is in progress.</a:t>
            </a:r>
          </a:p>
          <a:p>
            <a:pPr>
              <a:spcAft>
                <a:spcPts val="400"/>
              </a:spcAft>
            </a:pPr>
            <a:r>
              <a:t>• The proper tooltip should indicate that the action is disabled as the file is being edited.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CFS-67870</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Product-Led Growth</a:t>
            </a:r>
          </a:p>
        </p:txBody>
      </p:sp>
    </p:spTree>
  </p:cSld>
  <p:clrMapOvr>
    <a:masterClrMapping/>
  </p:clrMapOvr>
</p:sld>
</file>

<file path=ppt/slides/slide1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idx="1" sz="half"/>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GR-578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idx="1" sz="half"/>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p>
          <a:p>
            <a:pPr>
              <a:spcAft>
                <a:spcPts val="600"/>
              </a:spcAft>
            </a:pPr>
            <a:r>
              <a:rPr sz="1100" b="0" u="none">
                <a:latin typeface="Avenir"/>
              </a:rPr>
              <a:t>Setting an account without the need to go through a trial can be used for multiple reasons:</a:t>
            </a:r>
          </a:p>
          <a:p>
            <a:pPr>
              <a:spcAft>
                <a:spcPts val="400"/>
              </a:spcAft>
            </a:pPr>
            <a:r>
              <a:t>• Creating a domain for a customer that signed a contract and did not go through a trial. Sales had direct discussions with a prospects including demos, so when a contract is signed there is no need for a "trial", they are ready to start working</a:t>
            </a:r>
          </a:p>
          <a:p>
            <a:pPr>
              <a:spcAft>
                <a:spcPts val="400"/>
              </a:spcAft>
            </a:pPr>
            <a:r>
              <a:t>• If on invoice - mark as invoice</a:t>
            </a:r>
          </a:p>
          <a:p>
            <a:pPr>
              <a:spcAft>
                <a:spcPts val="400"/>
              </a:spcAft>
            </a:pPr>
            <a:r>
              <a:t>• If on CC - ask for CC details</a:t>
            </a:r>
          </a:p>
          <a:p>
            <a:pPr>
              <a:spcAft>
                <a:spcPts val="400"/>
              </a:spcAft>
            </a:pPr>
            <a:r>
              <a:t>• Send the user a "special email invite" (e.g. congratulations for choosing Egnyte...)</a:t>
            </a:r>
          </a:p>
          <a:p>
            <a:pPr>
              <a:spcAft>
                <a:spcPts val="400"/>
              </a:spcAft>
            </a:pPr>
            <a:r>
              <a:t>• Use special design (Lisa Raid)</a:t>
            </a:r>
          </a:p>
          <a:p>
            <a:pPr>
              <a:spcAft>
                <a:spcPts val="400"/>
              </a:spcAft>
            </a:pPr>
            <a:r>
              <a:t>• Send the user a link to collect the credentials of the first user (Who is this sent to, the business person or the technical person)</a:t>
            </a:r>
          </a:p>
          <a:p>
            <a:pPr>
              <a:spcAft>
                <a:spcPts val="400"/>
              </a:spcAft>
            </a:pPr>
            <a:r>
              <a:t>• Leverage the mechanism from https://jira.egnyte-it.com/browse/APPS-8320</a:t>
            </a:r>
          </a:p>
          <a:p>
            <a:pPr>
              <a:spcAft>
                <a:spcPts val="400"/>
              </a:spcAft>
            </a:pPr>
            <a:r>
              <a:t>• Skip the admin survey or any lead creation in SFDC</a:t>
            </a:r>
          </a:p>
          <a:p>
            <a:pPr>
              <a:spcAft>
                <a:spcPts val="400"/>
              </a:spcAft>
            </a:pPr>
            <a:r>
              <a:t>• Ask the user for the domain name, create it and mark it as "paid", make that first user the first admin of the domain</a:t>
            </a:r>
          </a:p>
          <a:p>
            <a:pPr>
              <a:spcAft>
                <a:spcPts val="400"/>
              </a:spcAft>
            </a:pPr>
            <a:r>
              <a:t>• Validate domain is not used</a:t>
            </a:r>
          </a:p>
          <a:p>
            <a:pPr>
              <a:spcAft>
                <a:spcPts val="400"/>
              </a:spcAft>
            </a:pPr>
            <a:r>
              <a:t>• Validate user email</a:t>
            </a:r>
          </a:p>
          <a:p>
            <a:pPr>
              <a:spcAft>
                <a:spcPts val="600"/>
              </a:spcAft>
            </a:pPr>
            <a:r>
              <a:rPr sz="1100" b="1" u="none">
                <a:latin typeface="Avenir"/>
              </a:rPr>
              <a:t>Goals:</a:t>
            </a:r>
          </a:p>
          <a:p>
            <a:pPr>
              <a:spcAft>
                <a:spcPts val="400"/>
              </a:spcAft>
            </a:pPr>
            <a:r>
              <a:t>• Simple for user</a:t>
            </a:r>
          </a:p>
          <a:p>
            <a:pPr>
              <a:spcAft>
                <a:spcPts val="400"/>
              </a:spcAft>
            </a:pPr>
            <a:r>
              <a:t>• No need to create a trial first</a:t>
            </a:r>
          </a:p>
          <a:p>
            <a:pPr>
              <a:spcAft>
                <a:spcPts val="400"/>
              </a:spcAft>
            </a:pPr>
            <a:r>
              <a:t>• Elevated experience ("White glove" feel to it)</a:t>
            </a:r>
          </a:p>
          <a:p>
            <a:pPr>
              <a:spcAft>
                <a:spcPts val="600"/>
              </a:spcAft>
            </a:pPr>
            <a:r>
              <a:rPr sz="1100" b="1" u="none">
                <a:latin typeface="Avenir"/>
              </a:rPr>
              <a:t>Proposed Solution:</a:t>
            </a:r>
            <a:r>
              <a:rPr sz="1100" b="0" u="none">
                <a:latin typeface="Avenir"/>
              </a:rPr>
              <a:t>The proposed flow is here [</a:t>
            </a:r>
            <a:r>
              <a:rPr sz="1100" b="0" u="sng">
                <a:latin typeface="Avenir"/>
                <a:hlinkClick r:id="rId2"/>
              </a:rPr>
              <a:t>https://lucid.app/lucidchart/0c321564-165e-4fe4-be8b-b4c47f7bc3ef/edit?invitationId=inv_945897cc-e8cc-4620-9d03-403060f6442d&amp;page=0_0#</a:t>
            </a:r>
            <a:r>
              <a:rPr sz="1100" b="0" u="none">
                <a:latin typeface="Avenir"/>
              </a:rPr>
              <a:t>|#]]</a:t>
            </a:r>
          </a:p>
          <a:p>
            <a:pPr>
              <a:spcAft>
                <a:spcPts val="400"/>
              </a:spcAft>
            </a:pPr>
            <a:r>
              <a:t>• Get indication from SFDC that the account is paid</a:t>
            </a:r>
          </a:p>
          <a:p>
            <a:pPr>
              <a:spcAft>
                <a:spcPts val="400"/>
              </a:spcAft>
            </a:pPr>
            <a:r>
              <a:t>• Get from SFDC the parameters of the user we will be sending this to</a:t>
            </a:r>
          </a:p>
          <a:p>
            <a:pPr>
              <a:spcAft>
                <a:spcPts val="400"/>
              </a:spcAft>
            </a:pPr>
            <a:r>
              <a:t>• Use elements from https://jira.egnyte-it.com/browse/APPS-8320 in order to create the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APPS-10412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idx="1" sz="half"/>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DEL-38580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GR-603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Edit upload request - Due Date &amp; Assignees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the upload request is created, the creator is not able to make any changes to the existing requests.</a:t>
            </a:r>
          </a:p>
          <a:p>
            <a:pPr>
              <a:spcAft>
                <a:spcPts val="600"/>
              </a:spcAft>
            </a:pPr>
            <a:r>
              <a:rPr sz="1100" b="1" u="none">
                <a:latin typeface="Avenir"/>
              </a:rPr>
              <a:t>User Story</a:t>
            </a:r>
          </a:p>
          <a:p>
            <a:pPr>
              <a:spcAft>
                <a:spcPts val="600"/>
              </a:spcAft>
            </a:pPr>
            <a:r>
              <a:rPr sz="1100" b="0" u="none">
                <a:latin typeface="Avenir"/>
              </a:rPr>
              <a:t>As an upload request creator,  I would like to edit the existing upload requests so that I can modify the due date and assignees.</a:t>
            </a:r>
          </a:p>
          <a:p>
            <a:pPr>
              <a:spcAft>
                <a:spcPts val="600"/>
              </a:spcAft>
            </a:pPr>
            <a:r>
              <a:rPr sz="1100" b="1" u="none">
                <a:latin typeface="Avenir"/>
              </a:rPr>
              <a:t>Feature Description</a:t>
            </a:r>
          </a:p>
          <a:p>
            <a:pPr>
              <a:spcAft>
                <a:spcPts val="400"/>
              </a:spcAft>
            </a:pPr>
            <a:r>
              <a:t>• Cretors should be able to edit the in-progress upload requests to modify the due date and assignees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spcAft>
                <a:spcPts val="400"/>
              </a:spcAft>
            </a:pPr>
            <a:r>
              <a:t>• While creating an upload request instance, allow users to mark a document as optional or remove the document from a template.</a:t>
            </a:r>
          </a:p>
          <a:p>
            <a:pPr>
              <a:spcAft>
                <a:spcPts val="400"/>
              </a:spcAft>
            </a:pPr>
            <a:r>
              <a:t>• Provide a setting in the template to control the modification action while creating an upload request instance.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Scalability and large file upload suppport</a:t>
            </a:r>
          </a:p>
        </p:txBody>
      </p:sp>
      <p:sp>
        <p:nvSpPr>
          <p:cNvPr id="3" name="Content Placeholder 2"/>
          <p:cNvSpPr>
            <a:spLocks noGrp="1"/>
          </p:cNvSpPr>
          <p:nvPr>
            <p:ph idx="1" sz="half"/>
          </p:nvPr>
        </p:nvSpPr>
        <p:spPr/>
        <p:txBody>
          <a:bodyPr/>
          <a:lstStyle/>
          <a:p>
            <a:pPr>
              <a:spcAft>
                <a:spcPts val="600"/>
              </a:spcAft>
            </a:pPr>
            <a:r>
              <a:rPr sz="1100" b="0" u="none">
                <a:latin typeface="Avenir"/>
              </a:rPr>
              <a:t>Improve upload functionality to be more scalable and allow for files larger than 100MB.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CFS-61772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spcAft>
                <a:spcPts val="400"/>
              </a:spcAft>
            </a:pPr>
            <a:r>
              <a:t>• Issues view - Count of rendered items in the list is displayed</a:t>
            </a:r>
          </a:p>
          <a:p>
            <a:pPr>
              <a:spcAft>
                <a:spcPts val="400"/>
              </a:spcAft>
            </a:pPr>
            <a:r>
              <a:t>• SC view - Count of rendered items in the list is displayed</a:t>
            </a:r>
          </a:p>
          <a:p>
            <a:pPr>
              <a:spcAft>
                <a:spcPts val="600"/>
              </a:spcAft>
            </a:pPr>
            <a:r>
              <a:rPr sz="1100" b="1" u="none">
                <a:latin typeface="Avenir"/>
              </a:rPr>
              <a:t>Public Summary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DEL-39631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 Copilot in MS Office apps research</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Copilot is positioned as an alternative to MS Copilot,  A significant limitation of MS Copilot is that it does not allow integration with Egnyte-stored content or any other third-party storage providers—it is restricted to SharePoint storage only.</a:t>
            </a:r>
          </a:p>
          <a:p>
            <a:pPr>
              <a:spcAft>
                <a:spcPts val="600"/>
              </a:spcAft>
            </a:pPr>
            <a:r>
              <a:rPr sz="1100" b="0" u="none">
                <a:latin typeface="Avenir"/>
              </a:rPr>
              <a:t>To truly differentiate Egnyte Copilot and enhance its value, we must expand its integration across Microsoft 365 apps (Word, PowerPoint, Excel, Outlook, and potentially others), enabling AI-driven assistance regardless of where the files are stored.</a:t>
            </a:r>
          </a:p>
          <a:p>
            <a:pPr>
              <a:spcAft>
                <a:spcPts val="600"/>
              </a:spcAft>
            </a:pPr>
            <a:r>
              <a:rPr sz="1100" b="1" u="none">
                <a:latin typeface="Avenir"/>
              </a:rPr>
              <a:t>Use Case</a:t>
            </a:r>
          </a:p>
          <a:p>
            <a:pPr>
              <a:spcAft>
                <a:spcPts val="600"/>
              </a:spcAft>
            </a:pPr>
            <a:r>
              <a:rPr sz="1100" b="0" u="none">
                <a:latin typeface="Avenir"/>
              </a:rPr>
              <a:t>Introducing Egnyte Copilot plugins for Microsoft 365 apps will enable users to:</a:t>
            </a:r>
          </a:p>
          <a:p>
            <a:pPr>
              <a:spcAft>
                <a:spcPts val="400"/>
              </a:spcAft>
            </a:pPr>
            <a:r>
              <a:t>• Access Egnyte AI-powered assistance within Word, PowerPoint, Excel, MS Teams, and Outlook.</a:t>
            </a:r>
          </a:p>
          <a:p>
            <a:pPr>
              <a:spcAft>
                <a:spcPts val="400"/>
              </a:spcAft>
            </a:pPr>
            <a:r>
              <a:t>• Use Egnyte AI features seamlessly within the Microsoft ecosystem without requiring MS Copilot.</a:t>
            </a:r>
          </a:p>
          <a:p>
            <a:pPr>
              <a:spcAft>
                <a:spcPts val="600"/>
              </a:spcAft>
            </a:pPr>
            <a:r>
              <a:rPr sz="1100" b="1" u="none">
                <a:latin typeface="Avenir"/>
              </a:rPr>
              <a:t>Current Solution &amp; Gap</a:t>
            </a:r>
          </a:p>
          <a:p>
            <a:pPr>
              <a:spcAft>
                <a:spcPts val="400"/>
              </a:spcAft>
            </a:pPr>
            <a:r>
              <a:t>• Users must pay for MS Copilot to access AI-powered features in Microsoft 365 apps.</a:t>
            </a:r>
          </a:p>
          <a:p>
            <a:pPr>
              <a:spcAft>
                <a:spcPts val="400"/>
              </a:spcAft>
            </a:pPr>
            <a:r>
              <a:t>• MS Copilot does not support third-party storage providers, including Egnyte.</a:t>
            </a:r>
          </a:p>
          <a:p>
            <a:pPr>
              <a:spcAft>
                <a:spcPts val="600"/>
              </a:spcAft>
            </a:pPr>
            <a:r>
              <a:rPr sz="1100" b="1" u="none">
                <a:latin typeface="Avenir"/>
              </a:rPr>
              <a:t>Proposed Solution</a:t>
            </a:r>
          </a:p>
          <a:p>
            <a:pPr>
              <a:spcAft>
                <a:spcPts val="600"/>
              </a:spcAft>
            </a:pPr>
            <a:r>
              <a:rPr sz="1100" b="0" u="none">
                <a:latin typeface="Avenir"/>
              </a:rPr>
              <a:t>Develop</a:t>
            </a:r>
            <a:r>
              <a:rPr sz="1100" b="1" u="none">
                <a:latin typeface="Avenir"/>
              </a:rPr>
              <a:t>Egnyte Copilot plugins</a:t>
            </a:r>
            <a:r>
              <a:rPr sz="1100" b="0" u="none">
                <a:latin typeface="Avenir"/>
              </a:rPr>
              <a:t>for Microsoft 365 apps, powered by Egnyte AI, to provide essential AI-driven assistance:</a:t>
            </a:r>
          </a:p>
          <a:p>
            <a:pPr>
              <a:spcAft>
                <a:spcPts val="400"/>
              </a:spcAft>
            </a:pPr>
            <a:r>
              <a:t>• Word</a:t>
            </a:r>
          </a:p>
          <a:p>
            <a:pPr>
              <a:spcAft>
                <a:spcPts val="400"/>
              </a:spcAft>
            </a:pPr>
            <a:r>
              <a:t>• PowerPoint</a:t>
            </a:r>
          </a:p>
          <a:p>
            <a:pPr>
              <a:spcAft>
                <a:spcPts val="400"/>
              </a:spcAft>
            </a:pPr>
            <a:r>
              <a:t>• Excel</a:t>
            </a:r>
          </a:p>
          <a:p>
            <a:pPr>
              <a:spcAft>
                <a:spcPts val="400"/>
              </a:spcAft>
            </a:pPr>
            <a:r>
              <a:t>• MS Teams</a:t>
            </a:r>
          </a:p>
          <a:p>
            <a:pPr>
              <a:spcAft>
                <a:spcPts val="400"/>
              </a:spcAft>
            </a:pPr>
            <a:r>
              <a:t>• Outlook</a:t>
            </a:r>
          </a:p>
          <a:p>
            <a:pPr>
              <a:spcAft>
                <a:spcPts val="600"/>
              </a:spcAft>
            </a:pPr>
            <a:r>
              <a:rPr sz="1100" b="1" u="none">
                <a:latin typeface="Avenir"/>
              </a:rPr>
              <a:t>Importance &amp; Business Impact</a:t>
            </a:r>
          </a:p>
          <a:p>
            <a:pPr>
              <a:spcAft>
                <a:spcPts val="400"/>
              </a:spcAft>
            </a:pPr>
            <a:r>
              <a:t>• Competitive Advantage – Differentiates Egnyte Copilot from MS Copilot by supporting third-party apps integration. Users must pay for and use MS Copilot</a:t>
            </a:r>
          </a:p>
          <a:p>
            <a:pPr>
              <a:spcAft>
                <a:spcPts val="400"/>
              </a:spcAft>
            </a:pPr>
            <a:r>
              <a:t>• Customer Demand – Enables users to use AI-driven assistance with Egnyte files inside Microsoft 365 apps.</a:t>
            </a:r>
          </a:p>
          <a:p>
            <a:pPr>
              <a:spcAft>
                <a:spcPts val="400"/>
              </a:spcAft>
            </a:pPr>
            <a:r>
              <a:t>• Revenue &amp; Adoption Growth – Increases Egnyte adoption within organizations using Microsoft 365 without MS Copilot.</a:t>
            </a:r>
          </a:p>
          <a:p>
            <a:pPr>
              <a:spcAft>
                <a:spcPts val="600"/>
              </a:spcAft>
            </a:pPr>
            <a:r>
              <a:rPr sz="1100" b="1" u="none">
                <a:latin typeface="Avenir"/>
              </a:rPr>
              <a:t>Relevant Links or Details</a:t>
            </a:r>
          </a:p>
          <a:p>
            <a:pPr>
              <a:spcAft>
                <a:spcPts val="600"/>
              </a:spcAft>
            </a:pPr>
            <a:r>
              <a:rPr sz="1100" b="0" u="none">
                <a:latin typeface="Avenir"/>
              </a:rPr>
              <a:t>🚀</a:t>
            </a:r>
            <a:r>
              <a:rPr sz="1100" b="1" u="none">
                <a:latin typeface="Avenir"/>
              </a:rPr>
              <a:t>Upcoming CFS API (Q2)</a:t>
            </a:r>
            <a:r>
              <a:rPr sz="1100" b="0" u="none">
                <a:latin typeface="Avenir"/>
              </a:rPr>
              <a:t>– Enables deeper integration of Egnyte AI with Microsoft apps.</a:t>
            </a:r>
          </a:p>
          <a:p>
            <a:pPr>
              <a:spcAft>
                <a:spcPts val="600"/>
              </a:spcAft>
            </a:pPr>
            <a:r>
              <a:rPr sz="1100" b="1" u="none">
                <a:latin typeface="Avenir"/>
              </a:rPr>
              <a:t>Next Steps</a:t>
            </a:r>
          </a:p>
          <a:p>
            <a:pPr>
              <a:spcAft>
                <a:spcPts val="600"/>
              </a:spcAft>
            </a:pPr>
            <a:r>
              <a:rPr sz="1100" b="0" u="none">
                <a:latin typeface="Avenir"/>
              </a:rPr>
              <a:t>1.</a:t>
            </a:r>
            <a:r>
              <a:rPr sz="1100" b="1" u="none">
                <a:latin typeface="Avenir"/>
              </a:rPr>
              <a:t>Q2: Utilize CFS API</a:t>
            </a:r>
            <a:r>
              <a:rPr sz="1100" b="0" u="none">
                <a:latin typeface="Avenir"/>
              </a:rPr>
              <a:t>– Develop integration points for Egnyte AI within Microsoft 365 apps.</a:t>
            </a:r>
          </a:p>
          <a:p>
            <a:pPr>
              <a:spcAft>
                <a:spcPts val="600"/>
              </a:spcAft>
            </a:pPr>
            <a:r>
              <a:rPr sz="1100" b="0" u="none">
                <a:latin typeface="Avenir"/>
              </a:rPr>
              <a:t>2.</a:t>
            </a:r>
            <a:r>
              <a:rPr sz="1100" b="1" u="none">
                <a:latin typeface="Avenir"/>
              </a:rPr>
              <a:t>Q3: Develop &amp; Pilot Plugins</a:t>
            </a:r>
            <a:r>
              <a:rPr sz="1100" b="0" u="none">
                <a:latin typeface="Avenir"/>
              </a:rPr>
              <a:t>– Test AI-powered Egnyte Copilot features in select Microsoft applications.</a:t>
            </a:r>
          </a:p>
          <a:p>
            <a:pPr>
              <a:spcAft>
                <a:spcPts val="600"/>
              </a:spcAft>
            </a:pPr>
            <a:r>
              <a:rPr sz="1100" b="0" u="none">
                <a:latin typeface="Avenir"/>
              </a:rPr>
              <a:t>3.</a:t>
            </a:r>
            <a:r>
              <a:rPr sz="1100" b="1" u="none">
                <a:latin typeface="Avenir"/>
              </a:rPr>
              <a:t>Q4: Full Rollout</a:t>
            </a:r>
            <a:r>
              <a:rPr sz="1100" b="0" u="none">
                <a:latin typeface="Avenir"/>
              </a:rPr>
              <a:t>– Launch Egnyte Copilot functionality across Microsoft 365 apps.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 Teams - Custom configuration</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&amp; Features</a:t>
            </a:r>
          </a:p>
          <a:p>
            <a:pPr>
              <a:spcAft>
                <a:spcPts val="400"/>
              </a:spcAft>
            </a:pPr>
            <a:r>
              <a:t>1. </a:t>
            </a:r>
            <a:r>
              <a:rPr sz="1100" b="1" u="none">
                <a:latin typeface="Avenir"/>
              </a:rPr>
              <a:t>Disable New Folder Creation in MS Teams Integration</a:t>
            </a:r>
          </a:p>
          <a:p>
            <a:pPr>
              <a:spcAft>
                <a:spcPts val="600"/>
              </a:spcAft>
            </a:pPr>
            <a:r>
              <a:rPr sz="1100" b="0" u="none">
                <a:latin typeface="Avenir"/>
              </a:rPr>
              <a:t>•	Prevent users from creating new folders within Egnyte via MS Teams.</a:t>
            </a:r>
          </a:p>
          <a:p>
            <a:pPr>
              <a:spcAft>
                <a:spcPts val="600"/>
              </a:spcAft>
            </a:pPr>
            <a:r>
              <a:rPr sz="1100" b="0" u="none">
                <a:latin typeface="Avenir"/>
              </a:rPr>
              <a:t>•	Restriction should apply across all MS Teams channels and chats where the integration is enabled.</a:t>
            </a:r>
          </a:p>
          <a:p>
            <a:pPr>
              <a:spcAft>
                <a:spcPts val="600"/>
              </a:spcAft>
            </a:pPr>
            <a:r>
              <a:rPr sz="1100" b="0" u="none">
                <a:latin typeface="Avenir"/>
              </a:rPr>
              <a:t>•	Admins should have the option to toggle this restriction via settings.</a:t>
            </a:r>
          </a:p>
          <a:p>
            <a:pPr>
              <a:spcAft>
                <a:spcPts val="600"/>
              </a:spcAft>
            </a:pPr>
            <a:r>
              <a:rPr sz="1100" b="0" u="none">
                <a:latin typeface="Avenir"/>
              </a:rPr>
              <a:t>•	JIRA Reference</a:t>
            </a:r>
            <a:r>
              <a:rPr sz="1100" b="0" u="sng">
                <a:latin typeface="Avenir"/>
                <a:hlinkClick r:id="rId2"/>
              </a:rPr>
              <a:t>COM-268</a:t>
            </a:r>
            <a:r>
              <a:rPr sz="1100" b="0" u="none">
                <a:latin typeface="Avenir"/>
              </a:rPr>
              <a:t>(RB Request)</a:t>
            </a:r>
            <a:r>
              <a:rPr sz="1100" b="0" u="sng">
                <a:latin typeface="Avenir"/>
                <a:hlinkClick r:id="rId3"/>
              </a:rPr>
              <a:t>https://jira.egnyte-it.com/browse/SER-3461</a:t>
            </a:r>
            <a:r>
              <a:rPr sz="1100" b="0" u="none">
                <a:latin typeface="Avenir"/>
              </a:rPr>
              <a:t>(pfluger request)</a:t>
            </a:r>
          </a:p>
          <a:p>
            <a:pPr>
              <a:spcAft>
                <a:spcPts val="600"/>
              </a:spcAft>
            </a:pPr>
            <a:r>
              <a:rPr sz="1100" b="1" u="none">
                <a:latin typeface="Avenir"/>
              </a:rPr>
              <a:t>2. Remove Recents &amp; All Files in Messaging Extension</a:t>
            </a:r>
          </a:p>
          <a:p>
            <a:pPr>
              <a:spcAft>
                <a:spcPts val="600"/>
              </a:spcAft>
            </a:pPr>
            <a:r>
              <a:rPr sz="1100" b="0" u="none">
                <a:latin typeface="Avenir"/>
              </a:rPr>
              <a:t>•	Remove the Recents and All Files views in the MS Teams messaging extension\.</a:t>
            </a:r>
          </a:p>
          <a:p>
            <a:pPr>
              <a:spcAft>
                <a:spcPts val="600"/>
              </a:spcAft>
            </a:pPr>
            <a:r>
              <a:rPr sz="1100" b="0" u="none">
                <a:latin typeface="Avenir"/>
              </a:rPr>
              <a:t>•	This will prevent users from sharing unwanted or sensitive files by limiting file selection\.</a:t>
            </a:r>
            <a:r>
              <a:rPr sz="1100" b="0" u="none">
                <a:latin typeface="Avenir"/>
              </a:rPr>
              <a:t>•	Admins should be able to control file visibility settings via integration settings\.</a:t>
            </a:r>
          </a:p>
          <a:p>
            <a:pPr>
              <a:spcAft>
                <a:spcPts val="600"/>
              </a:spcAft>
            </a:pPr>
            <a:r>
              <a:rPr sz="1100" b="1" u="none">
                <a:latin typeface="Avenir"/>
              </a:rPr>
              <a:t>3. Custom Tab Addition Without Admin Setup Completion</a:t>
            </a:r>
          </a:p>
          <a:p>
            <a:pPr>
              <a:spcAft>
                <a:spcPts val="600"/>
              </a:spcAft>
            </a:pPr>
            <a:r>
              <a:rPr sz="1100" b="0" u="none">
                <a:latin typeface="Avenir"/>
              </a:rPr>
              <a:t>•	Currently, users can add a custom Egnyte tab even if the admin has not completed the setup\.</a:t>
            </a:r>
            <a:r>
              <a:rPr sz="1100" b="0" u="none">
                <a:latin typeface="Avenir"/>
              </a:rPr>
              <a:t>•	Implement a restriction preventing tab addition until the admin setup is fully completed\.</a:t>
            </a:r>
          </a:p>
          <a:p>
            <a:pPr>
              <a:spcAft>
                <a:spcPts val="600"/>
              </a:spcAft>
            </a:pPr>
            <a:r>
              <a:rPr sz="1100" b="1" u="none">
                <a:latin typeface="Avenir"/>
              </a:rPr>
              <a:t>4. Enable MS Teams Add-in for Selected Teams/Channels Only</a:t>
            </a:r>
          </a:p>
          <a:p>
            <a:pPr>
              <a:spcAft>
                <a:spcPts val="600"/>
              </a:spcAft>
            </a:pPr>
            <a:r>
              <a:rPr sz="1100" b="0" u="none">
                <a:latin typeface="Avenir"/>
              </a:rPr>
              <a:t>•	Allow admins to enable Egnyte integration selectively for specific MS Teams teams or channels instead of applying it across the entire organization\.</a:t>
            </a:r>
          </a:p>
          <a:p>
            <a:pPr>
              <a:spcAft>
                <a:spcPts val="600"/>
              </a:spcAft>
            </a:pPr>
            <a:r>
              <a:rPr sz="1100" b="0" u="none">
                <a:latin typeface="Avenir"/>
              </a:rPr>
              <a:t>•	Admins should be able to define allowed Teams\/Channels from the Egnyte Admin Panel\.</a:t>
            </a:r>
          </a:p>
          <a:p>
            <a:pPr>
              <a:spcAft>
                <a:spcPts val="600"/>
              </a:spcAft>
            </a:pPr>
            <a:r>
              <a:rPr sz="1100" b="1" u="none">
                <a:latin typeface="Avenir"/>
              </a:rPr>
              <a:t>Business Justification &amp; Impact</a:t>
            </a:r>
          </a:p>
          <a:p>
            <a:pPr>
              <a:spcAft>
                <a:spcPts val="600"/>
              </a:spcAft>
            </a:pPr>
            <a:r>
              <a:rPr sz="1100" b="0" u="none">
                <a:latin typeface="Avenir"/>
              </a:rPr>
              <a:t>✔</a:t>
            </a:r>
            <a:r>
              <a:rPr sz="1100" b="1" u="none">
                <a:latin typeface="Avenir"/>
              </a:rPr>
              <a:t>Security &amp; Compliance</a:t>
            </a:r>
            <a:r>
              <a:rPr sz="1100" b="0" u="none">
                <a:latin typeface="Avenir"/>
              </a:rPr>
              <a:t>– Prevents unauthorized folder creation and limits the risk of</a:t>
            </a:r>
            <a:r>
              <a:rPr sz="1100" b="1" u="none">
                <a:latin typeface="Avenir"/>
              </a:rPr>
              <a:t>accidental file sharing</a:t>
            </a:r>
            <a:r>
              <a:rPr sz="1100" b="0" u="none">
                <a:latin typeface="Avenir"/>
              </a:rPr>
              <a:t>.</a:t>
            </a:r>
          </a:p>
          <a:p>
            <a:pPr>
              <a:spcAft>
                <a:spcPts val="600"/>
              </a:spcAft>
            </a:pPr>
            <a:r>
              <a:rPr sz="1100" b="0" u="none">
                <a:latin typeface="Avenir"/>
              </a:rPr>
              <a:t>✔</a:t>
            </a:r>
            <a:r>
              <a:rPr sz="1100" b="1" u="none">
                <a:latin typeface="Avenir"/>
              </a:rPr>
              <a:t>User Experience</a:t>
            </a:r>
            <a:r>
              <a:rPr sz="1100" b="0" u="none">
                <a:latin typeface="Avenir"/>
              </a:rPr>
              <a:t>– Aligns with customer requests to improve usability and control within MS Teams.</a:t>
            </a:r>
          </a:p>
          <a:p>
            <a:pPr>
              <a:spcAft>
                <a:spcPts val="600"/>
              </a:spcAft>
            </a:pPr>
            <a:r>
              <a:rPr sz="1100" b="0" u="none">
                <a:latin typeface="Avenir"/>
              </a:rPr>
              <a:t>✔</a:t>
            </a:r>
            <a:r>
              <a:rPr sz="1100" b="1" u="none">
                <a:latin typeface="Avenir"/>
              </a:rPr>
              <a:t>IT/Admin Control</a:t>
            </a:r>
            <a:r>
              <a:rPr sz="1100" b="0" u="none">
                <a:latin typeface="Avenir"/>
              </a:rPr>
              <a:t>– Gives admins greater flexibility in managing Egnyte’s integration with Microsoft Teams.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pPr>
              <a:spcAft>
                <a:spcPts val="400"/>
              </a:spcAft>
            </a:pPr>
            <a:r>
              <a:t>1. Upgrade to DocuSign API version 2.1 and ensure compatibility with the current integration.</a:t>
            </a:r>
          </a:p>
          <a:p>
            <a:pPr>
              <a:spcAft>
                <a:spcPts val="400"/>
              </a:spcAft>
            </a:pPr>
            <a:r>
              <a:t>2. Implement support for handling files up to 52 MB using chunked uploads.</a:t>
            </a:r>
          </a:p>
          <a:p>
            <a:pPr>
              <a:spcAft>
                <a:spcPts val="400"/>
              </a:spcAft>
            </a:pPr>
            <a:r>
              <a:t>3. Develop and deploy a pop-up notification feature to alert users when attempting to upload files larger than the allowed limits.</a:t>
            </a:r>
          </a:p>
          <a:p>
            <a:pPr>
              <a:spcAft>
                <a:spcPts val="400"/>
              </a:spcAft>
            </a:pPr>
            <a:r>
              <a:t>4. Perform thorough testing to validate the new functionality and pop-up notifications.</a:t>
            </a:r>
          </a:p>
          <a:p>
            <a:pPr>
              <a:spcAft>
                <a:spcPts val="400"/>
              </a:spcAft>
            </a:pPr>
            <a: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Import Functionality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who will import files from Google Drive (G Drive) to Egnyte currently lack the ability to select and import entire folders. Instead, they may be restricted to importing individual files, which can be time-consuming, especially for users who need to transfer large sets of organized files and subfolders. This limitation presents several issues:</a:t>
            </a:r>
          </a:p>
          <a:p>
            <a:pPr>
              <a:spcAft>
                <a:spcPts val="400"/>
              </a:spcAft>
            </a:pPr>
            <a:r>
              <a:t>• Inefficiency: Without the ability to import folders directly, users must manually select files one by one. This process is cumbersome, particularly when dealing with large data sets.</a:t>
            </a:r>
          </a:p>
          <a:p>
            <a:pPr>
              <a:spcAft>
                <a:spcPts val="400"/>
              </a:spcAft>
            </a:pPr>
            <a:r>
              <a:t>• Loss of Folder Structure: When users import individual files, the original folder structure from G Drive isn’t maintained, making it challenging to organize content in Egnyte as it was originally structured.</a:t>
            </a:r>
          </a:p>
          <a:p>
            <a:pPr>
              <a:spcAft>
                <a:spcPts val="400"/>
              </a:spcAft>
            </a:pPr>
            <a:r>
              <a:t>• Time-Consuming Workflow: Reconstructing folders and re-uploading files separately adds time to workflows and increases the chance of errors, such as missing files or misplacement.</a:t>
            </a:r>
          </a:p>
          <a:p>
            <a:pPr>
              <a:spcAft>
                <a:spcPts val="400"/>
              </a:spcAft>
            </a:pPr>
            <a:r>
              <a:t>• Reduced Usability: This lack of folder import functionality impacts the user experience, as they must go through multiple steps to transfer data, creating frustration and potential reluctance to use the import feature.</a:t>
            </a:r>
          </a:p>
          <a:p>
            <a:pPr>
              <a:spcAft>
                <a:spcPts val="600"/>
              </a:spcAft>
            </a:pPr>
            <a:r>
              <a:rPr sz="1100" b="0" u="none">
                <a:latin typeface="Avenir"/>
              </a:rPr>
              <a:t>Solution: Provide Folder Selection Functionality for Importing Folders to Egnyte from G Drive</a:t>
            </a:r>
          </a:p>
          <a:p>
            <a:pPr>
              <a:spcAft>
                <a:spcPts val="600"/>
              </a:spcAft>
            </a:pPr>
            <a:r>
              <a:rPr sz="1100" b="0" u="none">
                <a:latin typeface="Avenir"/>
              </a:rPr>
              <a:t>To address this problem, the solution is to implement a folder selection capability within the G Drive to Egnyte import feature. This enhancement will allow users to select an entire folder (or multiple folders) from G Drive, preserving the structure and significantly streamlining the import process. Here are the solution details:</a:t>
            </a:r>
          </a:p>
          <a:p>
            <a:pPr>
              <a:spcAft>
                <a:spcPts val="400"/>
              </a:spcAft>
            </a:pPr>
            <a:r>
              <a:t>1. Folder Selection Interface</a:t>
            </a:r>
          </a:p>
          <a:p>
            <a:pPr>
              <a:spcAft>
                <a:spcPts val="400"/>
              </a:spcAft>
            </a:pPr>
            <a:r>
              <a:t>2. Preservation of Folder Structure</a:t>
            </a:r>
          </a:p>
          <a:p>
            <a:pPr>
              <a:spcAft>
                <a:spcPts val="400"/>
              </a:spcAft>
            </a:pPr>
            <a:r>
              <a:t>3. Seamless Integration with Egnyte</a:t>
            </a:r>
          </a:p>
          <a:p>
            <a:pPr>
              <a:spcAft>
                <a:spcPts val="400"/>
              </a:spcAft>
            </a:pPr>
            <a:r>
              <a:t>4. Benefits of the Solution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idx="1" sz="half"/>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spcAft>
                <a:spcPts val="400"/>
              </a:spcAft>
            </a:pPr>
            <a: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spcAft>
                <a:spcPts val="400"/>
              </a:spcAft>
            </a:pPr>
            <a:r>
              <a:t>• Sync Status Updates from Secure &amp; Govern to ServiceNow: Allow updates made to the ticket status in Secure &amp; Govern (if any) to sync back to ServiceNow. This ensures that both platforms maintain a consistent view of the ticket’s current state.</a:t>
            </a:r>
          </a:p>
          <a:p>
            <a:pPr>
              <a:spcAft>
                <a:spcPts val="400"/>
              </a:spcAft>
            </a:pPr>
            <a:r>
              <a:t>• Reduce Communication Gaps: The sync helps eliminate communication gaps, ensuring that teams using Secure &amp; Govern can see the latest ticket status without needing to switch platforms.</a:t>
            </a:r>
          </a:p>
          <a:p>
            <a:pPr>
              <a:spcAft>
                <a:spcPts val="400"/>
              </a:spcAft>
            </a:pPr>
            <a: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spcAft>
                <a:spcPts val="400"/>
              </a:spcAft>
            </a:pPr>
            <a:r>
              <a:t>• Clickable Ticket Link: Make the ticket ID or title clickable to open the full ServiceNow ticket in a new window or tab. This provides quick access to the full ticket details if more in-depth review or actions are needed.</a:t>
            </a:r>
          </a:p>
          <a:p>
            <a:pPr>
              <a:spcAft>
                <a:spcPts val="400"/>
              </a:spcAft>
            </a:pPr>
            <a:r>
              <a:t>• Live Status Updates in Pane: Ensure that the ticket status in the third pane updates in real-time (via the bidirectional sync) so that users have an up-to-date view of the issue’s progress.</a:t>
            </a:r>
          </a:p>
          <a:p>
            <a:pPr>
              <a:spcAft>
                <a:spcPts val="400"/>
              </a:spcAft>
            </a:pPr>
            <a: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spcAft>
                <a:spcPts val="400"/>
              </a:spcAft>
            </a:pPr>
            <a:r>
              <a:t>• Streamlined Incident Management: By integrating status updates and a visual display of ServiceNow tickets in Secure &amp; Govern, incident management becomes more streamlined, as users can track and respond to incidents directly.</a:t>
            </a:r>
          </a:p>
          <a:p>
            <a:pPr>
              <a:spcAft>
                <a:spcPts val="400"/>
              </a:spcAft>
            </a:pPr>
            <a:r>
              <a:t>• Improved Transparency and Communication: Both the security and IT teams gain access to the latest status, improving transparency and collaboration. Secure &amp; Govern users can see real-time ticket information without accessing ServiceNow directly.</a:t>
            </a:r>
          </a:p>
          <a:p>
            <a:pPr>
              <a:spcAft>
                <a:spcPts val="400"/>
              </a:spcAft>
            </a:pPr>
            <a:r>
              <a:t>• Efficient Workflow: Eliminates redundant steps of switching between platforms, saving time and reducing errors.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spcAft>
                <a:spcPts val="400"/>
              </a:spcAft>
            </a:pPr>
            <a:r>
              <a:t>• Start identifying items that can be automated or updated to improve the speed of features being released.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APPS-11863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Prepare designs to organise the application according to the best UX practices and adding the look and feel currently used in other Egnyte applications.</a:t>
            </a:r>
          </a:p>
          <a:p>
            <a:pPr>
              <a:spcAft>
                <a:spcPts val="400"/>
              </a:spcAft>
            </a:pPr>
            <a:r>
              <a:t>• For Q2 work on designs for several tabs: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APPS-11774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63600"/>
            <a:ext cx="3873500" cy="2420937"/>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as tasks in CFS [POC]</a:t>
            </a:r>
          </a:p>
        </p:txBody>
      </p:sp>
      <p:sp>
        <p:nvSpPr>
          <p:cNvPr id="3" name="Content Placeholder 2"/>
          <p:cNvSpPr>
            <a:spLocks noGrp="1"/>
          </p:cNvSpPr>
          <p:nvPr>
            <p:ph idx="1" sz="half"/>
          </p:nvPr>
        </p:nvSpPr>
        <p:spPr/>
        <p:txBody>
          <a:bodyPr/>
          <a:lstStyle/>
          <a:p>
            <a:pPr>
              <a:spcAft>
                <a:spcPts val="600"/>
              </a:spcAft>
            </a:pPr>
            <a:r>
              <a:rPr sz="1100" b="1" u="none">
                <a:latin typeface="Avenir"/>
              </a:rPr>
              <a:t>Motivation</a:t>
            </a:r>
          </a:p>
          <a:p>
            <a:pPr>
              <a:spcAft>
                <a:spcPts val="600"/>
              </a:spcAft>
            </a:pPr>
            <a:r>
              <a:rPr sz="1100" b="0" u="none">
                <a:latin typeface="Avenir"/>
              </a:rPr>
              <a:t>This epic is part of an effort to increase the visibility of S&amp;G product in CFS and to increase the adoption of S&amp;G features, especially for non-admin users. Issues are one of the candidates for showing them as tasks in CFS. This POC aims to provide a starting point for syncing other S&amp;G workflows that can be represented as tasks (e.g. folder reviews).</a:t>
            </a:r>
          </a:p>
          <a:p>
            <a:pPr>
              <a:spcAft>
                <a:spcPts val="600"/>
              </a:spcAft>
            </a:pPr>
            <a:r>
              <a:rPr sz="1100" b="1" u="none">
                <a:latin typeface="Avenir"/>
              </a:rPr>
              <a:t>Objectives</a:t>
            </a:r>
          </a:p>
          <a:p>
            <a:pPr>
              <a:spcAft>
                <a:spcPts val="600"/>
              </a:spcAft>
            </a:pPr>
            <a:r>
              <a:rPr sz="1100" b="0" u="none">
                <a:latin typeface="Avenir"/>
              </a:rPr>
              <a:t>Make issues appear under tasks in CFS. Syncing process can be periodic although investigate event-like mechanisms for syncing.</a:t>
            </a:r>
          </a:p>
          <a:p>
            <a:pPr>
              <a:spcAft>
                <a:spcPts val="600"/>
              </a:spcAft>
            </a:pPr>
            <a:r>
              <a:rPr sz="1100" b="0" u="none">
                <a:latin typeface="Avenir"/>
              </a:rPr>
              <a:t>Only delegated (assigned) issues are to be synced in order to limit the number of tasks visible to the user. Otherwise having some tenants/domains with the issue numbers in the order of 1M might flood the user with information and make working with tasks impossible.</a:t>
            </a:r>
          </a:p>
          <a:p>
            <a:pPr>
              <a:spcAft>
                <a:spcPts val="600"/>
              </a:spcAft>
            </a:pPr>
            <a:r>
              <a:rPr sz="1100" b="0" u="none">
                <a:latin typeface="Avenir"/>
              </a:rPr>
              <a:t>Tasks should appear under</a:t>
            </a:r>
            <a:r>
              <a:rPr sz="1100" b="0" u="none">
                <a:latin typeface="Avenir"/>
              </a:rPr>
              <a:t>tabs not {</a:t>
            </a:r>
            <a:r>
              <a:rPr sz="1100" b="0" u="none">
                <a:latin typeface="Avenir"/>
              </a:rPr>
              <a:t>}, because issues are detected by the system. Also for tasks shown inside workspaces the list of issue tasks should be filtered by workspace folders. Issues not located in any folder should not be displayed in workspace tasks.</a:t>
            </a:r>
          </a:p>
          <a:p>
            <a:pPr>
              <a:spcAft>
                <a:spcPts val="600"/>
              </a:spcAft>
            </a:pPr>
            <a:r>
              <a:rPr sz="1100" b="0" u="none">
                <a:latin typeface="Avenir"/>
              </a:rPr>
              <a:t>On clicking the issue task user should be redirected to S&amp;G to issues view with a single issue visible. S&amp;G page should be opened in a separate tab.</a:t>
            </a:r>
          </a:p>
          <a:p>
            <a:pPr>
              <a:spcAft>
                <a:spcPts val="600"/>
              </a:spcAft>
            </a:pPr>
            <a:r>
              <a:rPr sz="1100" b="0" u="none">
                <a:latin typeface="Avenir"/>
              </a:rPr>
              <a:t>Design the storage of tasks in such a way that it's possible in the future to show custom columns (like priority, detection rule name) and apply sorting and filtering by these columns. It should be possible to choose visible columns from the columns picker. The actual frontend mechanisms for selecting columns and backend mechanisms for filtering and sorting are out of scope. Also design the storage so that details of a task can be displayed in a popup/sidebar or fetched on demand from S&amp;G.</a:t>
            </a:r>
          </a:p>
          <a:p>
            <a:pPr>
              <a:spcAft>
                <a:spcPts val="600"/>
              </a:spcAft>
            </a:pPr>
            <a:r>
              <a:rPr sz="1100" b="0" u="none">
                <a:latin typeface="Avenir"/>
              </a:rPr>
              <a:t>Design the storage to support actions on an issue task possible to be triggered directly from CFS. The actual logic for the actions should be executed on S&amp;G side. The actions could allow dismissing, remediating and delegating the issues to someone else without leaving CFS. Actions will need to have contextual messages depending on issue type and issue state.</a:t>
            </a:r>
          </a:p>
          <a:p>
            <a:pPr>
              <a:spcAft>
                <a:spcPts val="600"/>
              </a:spcAft>
            </a:pPr>
            <a:r>
              <a:rPr sz="1100" b="1" u="none">
                <a:latin typeface="Avenir"/>
              </a:rPr>
              <a:t>Concerns</a:t>
            </a:r>
          </a:p>
          <a:p>
            <a:pPr>
              <a:spcAft>
                <a:spcPts val="600"/>
              </a:spcAft>
            </a:pPr>
            <a:r>
              <a:rPr sz="1100" b="0" u="none">
                <a:latin typeface="Avenir"/>
              </a:rPr>
              <a:t>With new auto remediation and auto delegation features it's possible that some clients will generate a lot of delegated issues. Right now only 2 paid clients have more than 1k delegated issues.</a:t>
            </a:r>
          </a:p>
          <a:p>
            <a:pPr>
              <a:spcAft>
                <a:spcPts val="600"/>
              </a:spcAft>
            </a:pPr>
            <a:r>
              <a:rPr sz="1100" b="0" u="none">
                <a:latin typeface="Avenir"/>
              </a:rPr>
              <a:t>Consider whether it's possible to add issue-specific features to tasks</a:t>
            </a:r>
          </a:p>
          <a:p>
            <a:pPr>
              <a:spcAft>
                <a:spcPts val="600"/>
              </a:spcAft>
            </a:pPr>
            <a:r>
              <a:rPr sz="1100" b="1" u="none">
                <a:latin typeface="Avenir"/>
              </a:rPr>
              <a:t>References</a:t>
            </a:r>
          </a:p>
          <a:p>
            <a:pPr>
              <a:spcAft>
                <a:spcPts val="600"/>
              </a:spcAft>
            </a:pPr>
            <a:r>
              <a:rPr sz="1100" b="0" u="none">
                <a:latin typeface="Avenir"/>
              </a:rPr>
              <a:t>Task object fields and values -</a:t>
            </a:r>
            <a:r>
              <a:rPr sz="1100" b="0" u="sng">
                <a:latin typeface="Avenir"/>
                <a:hlinkClick r:id="rId2"/>
              </a:rPr>
              <a:t>https://egnyte.atlassian.net/wiki/spaces/CFS/pages/1138294824/Task+model</a:t>
            </a:r>
          </a:p>
          <a:p>
            <a:pPr>
              <a:spcAft>
                <a:spcPts val="600"/>
              </a:spcAft>
            </a:pPr>
            <a:r>
              <a:rPr sz="1100" b="0" u="none">
                <a:latin typeface="Avenir"/>
              </a:rPr>
              <a:t>Original confluence overview -</a:t>
            </a:r>
            <a:r>
              <a:rPr sz="1100" b="0" u="sng">
                <a:latin typeface="Avenir"/>
                <a:hlinkClick r:id="rId3"/>
              </a:rPr>
              <a:t>https://egnyte.atlassian.net/wiki/spaces/DEL/pages/1178042554/Integrate+S+G+Tasks+into+CFS+Task+List</a:t>
            </a:r>
          </a:p>
          <a:p>
            <a:pPr>
              <a:spcAft>
                <a:spcPts val="600"/>
              </a:spcAft>
            </a:pPr>
            <a:r>
              <a:rPr sz="1100" b="0" u="none">
                <a:latin typeface="Avenir"/>
              </a:rPr>
              <a:t>Sensitive content review workflow proposal -</a:t>
            </a:r>
            <a:r>
              <a:rPr sz="1100" b="0" u="sng">
                <a:latin typeface="Avenir"/>
                <a:hlinkClick r:id="rId4"/>
              </a:rPr>
              <a:t>https://egnyte.atlassian.net/wiki/spaces/DEL/pages/1003978931/Sensitive+Content+Review+Workflows</a:t>
            </a:r>
          </a:p>
          <a:p>
            <a:pPr>
              <a:spcAft>
                <a:spcPts val="600"/>
              </a:spcAft>
            </a:pPr>
            <a:r>
              <a:rPr sz="1100" b="0" u="none">
                <a:latin typeface="Avenir"/>
              </a:rPr>
              <a:t>S&amp;G tasks data model -</a:t>
            </a:r>
            <a:r>
              <a:rPr sz="1100" b="0" u="sng">
                <a:latin typeface="Avenir"/>
                <a:hlinkClick r:id="rId5"/>
              </a:rPr>
              <a:t>https://egnyte.atlassian.net/wiki/spaces/DEL/pages/1140031504/Data+model+for+folder+review+and+issue+tasks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6"/>
              </a:rPr>
              <a:t>View in Productboard</a:t>
            </a:r>
          </a:p>
        </p:txBody>
      </p:sp>
      <p:sp>
        <p:nvSpPr>
          <p:cNvPr id="6" name="Text Placeholder 5"/>
          <p:cNvSpPr>
            <a:spLocks noGrp="1"/>
          </p:cNvSpPr>
          <p:nvPr>
            <p:ph type="body" idx="12" sz="quarter"/>
          </p:nvPr>
        </p:nvSpPr>
        <p:spPr/>
        <p:txBody>
          <a:bodyPr/>
          <a:lstStyle/>
          <a:p>
            <a:r>
              <a:rPr sz="1100">
                <a:latin typeface="Avenir"/>
                <a:hlinkClick r:id="rId7"/>
              </a:rPr>
              <a:t>DEL-43484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DEL-42652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Splunk App Tech-debt</a:t>
            </a:r>
          </a:p>
        </p:txBody>
      </p:sp>
      <p:sp>
        <p:nvSpPr>
          <p:cNvPr id="3" name="Content Placeholder 2"/>
          <p:cNvSpPr>
            <a:spLocks noGrp="1"/>
          </p:cNvSpPr>
          <p:nvPr>
            <p:ph idx="1" sz="half"/>
          </p:nvPr>
        </p:nvSpPr>
        <p:spPr/>
        <p:txBody>
          <a:bodyPr/>
          <a:lstStyle/>
          <a:p>
            <a:pPr>
              <a:spcAft>
                <a:spcPts val="600"/>
              </a:spcAft>
            </a:pPr>
            <a:r>
              <a:rPr sz="1100" b="0" u="none">
                <a:latin typeface="Avenir"/>
              </a:rPr>
              <a:t>This is a blanket epic to address some of the Tech-debt, Security and Observability tasks.</a:t>
            </a:r>
          </a:p>
          <a:p>
            <a:pPr>
              <a:spcAft>
                <a:spcPts val="600"/>
              </a:spcAft>
            </a:pPr>
            <a:r>
              <a:rPr sz="1100" b="0" u="none">
                <a:latin typeface="Avenir"/>
              </a:rPr>
              <a:t>Reference:</a:t>
            </a:r>
            <a:r>
              <a:rPr sz="1100" b="0" u="sng">
                <a:latin typeface="Avenir"/>
                <a:hlinkClick r:id="rId2"/>
              </a:rPr>
              <a:t>https://egnyte.atlassian.net/wiki/spaces/PINT/pages/1101791255/4Q2024+Splunk+plugins+knowledge+transfer+leftovers+and+priorities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Ability to specify URLs in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spcAft>
                <a:spcPts val="400"/>
              </a:spcAft>
            </a:pPr>
            <a:r>
              <a:t>• Original file location (domain and path)</a:t>
            </a:r>
          </a:p>
          <a:p>
            <a:pPr>
              <a:spcAft>
                <a:spcPts val="400"/>
              </a:spcAft>
            </a:pPr>
            <a: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DEL-44393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Setting Webhook limit at the domain level using FF</a:t>
            </a:r>
          </a:p>
        </p:txBody>
      </p:sp>
      <p:sp>
        <p:nvSpPr>
          <p:cNvPr id="3" name="Content Placeholder 2"/>
          <p:cNvSpPr>
            <a:spLocks noGrp="1"/>
          </p:cNvSpPr>
          <p:nvPr>
            <p:ph idx="1" sz="half"/>
          </p:nvPr>
        </p:nvSpPr>
        <p:spPr/>
        <p:txBody>
          <a:bodyPr/>
          <a:lstStyle/>
          <a:p>
            <a:pPr>
              <a:spcAft>
                <a:spcPts val="600"/>
              </a:spcAft>
            </a:pPr>
            <a:r>
              <a:rPr sz="1100" b="1" u="none">
                <a:latin typeface="Avenir"/>
              </a:rPr>
              <a:t>Issue:</a:t>
            </a:r>
            <a:r>
              <a:rPr sz="1100" b="0" u="none">
                <a:latin typeface="Avenir"/>
              </a:rPr>
              <a:t>Currently, the webhook limit is set at the data center (DC) level, meaning any increase in the limit applies to all customers. This is not ideal from a scalability and load management perspective. As a result, individual customers requesting a higher webhook limit cannot be accommodated without impacting others. The current webhook limit is 10 for all customers.</a:t>
            </a:r>
          </a:p>
          <a:p>
            <a:pPr>
              <a:spcAft>
                <a:spcPts val="600"/>
              </a:spcAft>
            </a:pPr>
            <a:r>
              <a:rPr sz="1100" b="1" u="none">
                <a:latin typeface="Avenir"/>
              </a:rPr>
              <a:t>Solution:</a:t>
            </a:r>
            <a:r>
              <a:rPr sz="1100" b="0" u="none">
                <a:latin typeface="Avenir"/>
              </a:rPr>
              <a:t>To address this, we need to introduce a domain-level feature flag that allows for a higher webhook creation limit based on customer demand and specific use cases. This will enable us to grant exceptions to select customers without affecting the overall system performance.</a:t>
            </a:r>
            <a:r>
              <a:rPr sz="1100" b="0" u="sng">
                <a:latin typeface="Avenir"/>
                <a:hlinkClick r:id="rId2"/>
              </a:rPr>
              <a:t>https://jira.egnyte-it.com/browse/PINT-14850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Integration GA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Presto Portal For Customer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idx="1" sz="half"/>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Power Users -&gt; widget</a:t>
            </a:r>
          </a:p>
        </p:txBody>
      </p:sp>
      <p:sp>
        <p:nvSpPr>
          <p:cNvPr id="3" name="Content Placeholder 2"/>
          <p:cNvSpPr>
            <a:spLocks noGrp="1"/>
          </p:cNvSpPr>
          <p:nvPr>
            <p:ph idx="1" sz="half"/>
          </p:nvPr>
        </p:nvSpPr>
        <p:spPr/>
        <p:txBody>
          <a:bodyPr/>
          <a:lstStyle/>
          <a:p>
            <a:pPr>
              <a:spcAft>
                <a:spcPts val="600"/>
              </a:spcAft>
            </a:pPr>
            <a:r>
              <a:rPr sz="1100" b="0" u="none">
                <a:latin typeface="Avenir"/>
              </a:rPr>
              <a:t>Story: Procore Widget</a:t>
            </a:r>
            <a:r>
              <a:rPr sz="1100" b="0" u="none">
                <a:latin typeface="Avenir"/>
              </a:rPr>
              <a:t>As a user with the Procore integration enabled,</a:t>
            </a:r>
            <a:r>
              <a:rPr sz="1100" b="0" u="none">
                <a:latin typeface="Avenir"/>
              </a:rPr>
              <a:t>I want to configure and manage my Procore project sync from the dashboard, so that I have full visibility into my files syncing to and from Procore</a:t>
            </a:r>
          </a:p>
          <a:p>
            <a:pPr>
              <a:spcAft>
                <a:spcPts val="800"/>
              </a:spcAft>
            </a:pPr>
            <a:r>
              <a:rPr sz="1100" b="1" u="none">
                <a:latin typeface="Avenir"/>
              </a:rPr>
              <a:t>Acceptance Criteria:</a:t>
            </a:r>
          </a:p>
          <a:p>
            <a:pPr>
              <a:spcAft>
                <a:spcPts val="400"/>
              </a:spcAft>
            </a:pPr>
            <a:r>
              <a:t>1. UX design is required and that is available already</a:t>
            </a:r>
          </a:p>
          <a:p>
            <a:pPr>
              <a:spcAft>
                <a:spcPts val="400"/>
              </a:spcAft>
            </a:pPr>
            <a:r>
              <a:t>2. A new Procore widget should be created on the Dashboard.</a:t>
            </a:r>
          </a:p>
          <a:p>
            <a:pPr>
              <a:spcAft>
                <a:spcPts val="400"/>
              </a:spcAft>
            </a:pPr>
            <a:r>
              <a:t>3. Once configured, the widget should include the Procore Project being synced, the Egnyte folder selected for syncing, the last successful sync, and the service account used.</a:t>
            </a:r>
          </a:p>
          <a:p>
            <a:pPr>
              <a:spcAft>
                <a:spcPts val="400"/>
              </a:spcAft>
            </a:pPr>
            <a:r>
              <a:t>4. The widget should be visible on the project dashboard only for users that have enabled the integration.</a:t>
            </a:r>
          </a:p>
          <a:p>
            <a:pPr>
              <a:spcAft>
                <a:spcPts val="400"/>
              </a:spcAft>
            </a:pPr>
            <a:r>
              <a:t>5. Admins or PUs with permissions to configure the Procore Project sync should be able to initiate the configuration directly from the Project Dashboard widget.</a:t>
            </a:r>
          </a:p>
          <a:p>
            <a:pPr>
              <a:spcAft>
                <a:spcPts val="400"/>
              </a:spcAft>
            </a:pPr>
            <a:r>
              <a:t>6. Admins or PUs with permissions to configure the Procore Project sync should be able to stop and remove the connection directly from the Project Dashboard widget.</a:t>
            </a:r>
          </a:p>
          <a:p>
            <a:pPr>
              <a:spcAft>
                <a:spcPts val="400"/>
              </a:spcAft>
            </a:pPr>
            <a:r>
              <a:t>7. Users without permissions to configure the Procore Project sync, but with the ability to view the project folder should be able to view the status of the Procore connection from the widget</a:t>
            </a:r>
          </a:p>
          <a:p>
            <a:pPr>
              <a:spcAft>
                <a:spcPts val="600"/>
              </a:spcAft>
            </a:pPr>
            <a:r>
              <a:rPr sz="1100" b="0" u="none">
                <a:latin typeface="Avenir"/>
              </a:rPr>
              <a:t>Resources:</a:t>
            </a:r>
          </a:p>
          <a:p>
            <a:pPr>
              <a:spcAft>
                <a:spcPts val="400"/>
              </a:spcAft>
            </a:pPr>
            <a:r>
              <a:t>• </a:t>
            </a:r>
            <a:r>
              <a:rPr sz="1100" b="0" u="sng">
                <a:latin typeface="Avenir"/>
                <a:hlinkClick r:id="rId2"/>
              </a:rPr>
              <a:t>https://egnyte.atlassian.net/wiki/spaces/AEC/pages/1262190598/Procore+Widget+Requirements+-+Project+Dashboard</a:t>
            </a:r>
          </a:p>
          <a:p>
            <a:pPr>
              <a:spcAft>
                <a:spcPts val="400"/>
              </a:spcAft>
            </a:pPr>
            <a:r>
              <a:t>• </a:t>
            </a:r>
            <a:r>
              <a:rPr sz="1100" b="0" u="sng">
                <a:latin typeface="Avenir"/>
                <a:hlinkClick r:id="rId3"/>
              </a:rPr>
              <a:t>https://www.figma.com/design/ZBxPaDgTrrYniqCXSU4D4L/AEC-~~-Procore-dashboard-widget-~~-Q1-2025?node-id=1-4&amp;p=f&amp;t=17kEzoN1x59VZ6ve-0</a:t>
            </a:r>
          </a:p>
          <a:p>
            <a:pPr>
              <a:spcAft>
                <a:spcPts val="800"/>
              </a:spcAft>
            </a:pPr>
            <a:r>
              <a:rPr sz="1100" b="1" u="none">
                <a:latin typeface="Avenir"/>
              </a:rPr>
              <a:t>Expectation for Q2-2025:</a:t>
            </a:r>
          </a:p>
          <a:p>
            <a:pPr>
              <a:spcAft>
                <a:spcPts val="400"/>
              </a:spcAft>
            </a:pPr>
            <a:r>
              <a:t>1. Development is expected to be completed by Q1 and GA by Q2.</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idx="1" sz="half"/>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spcAft>
                <a:spcPts val="400"/>
              </a:spcAft>
            </a:pPr>
            <a:r>
              <a:t>1. Widget Display and Interaction -As a user, I want to view widgets like Egnyte Copilot, Bookmarks, Recent Files, and Project Folders, on the homepage so that I can quickly access relevant content and actions.</a:t>
            </a:r>
          </a:p>
          <a:p>
            <a:pPr>
              <a:spcAft>
                <a:spcPts val="400"/>
              </a:spcAft>
            </a:pPr>
            <a:r>
              <a:t>2. Quick Access Links -As a user, I want to have quick access links on the homepage for actions I often perform like File Upload, and mobile-specific features like Smart Upload updates, so that I can perform tasks efficiently from the homepage.</a:t>
            </a:r>
          </a:p>
          <a:p>
            <a:pPr>
              <a:spcAft>
                <a:spcPts val="400"/>
              </a:spcAft>
            </a:pPr>
            <a:r>
              <a:t>3. Widget Customization -As a user, I want to be able to customize my homepage by showing or hiding specific widgets so that my homepage displays only the information and tools I need.</a:t>
            </a:r>
          </a:p>
          <a:p>
            <a:pPr>
              <a:spcAft>
                <a:spcPts val="400"/>
              </a:spcAft>
            </a:pPr>
            <a: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a:t>
            </a:r>
            <a:r>
              <a:rPr sz="1100" b="0" u="none">
                <a:latin typeface="Avenir"/>
              </a:rPr>
              <a:t>Information needed:</a:t>
            </a:r>
          </a:p>
          <a:p>
            <a:pPr>
              <a:spcAft>
                <a:spcPts val="400"/>
              </a:spcAft>
            </a:pPr>
            <a:r>
              <a:t>• Tenant ID</a:t>
            </a:r>
          </a:p>
          <a:p>
            <a:pPr>
              <a:spcAft>
                <a:spcPts val="400"/>
              </a:spcAft>
            </a:pPr>
            <a:r>
              <a:t>• Tenant name (nice to have)</a:t>
            </a:r>
          </a:p>
          <a:p>
            <a:pPr>
              <a:spcAft>
                <a:spcPts val="400"/>
              </a:spcAft>
            </a:pPr>
            <a:r>
              <a:t>• Policy state (enabled/disabled)</a:t>
            </a:r>
          </a:p>
          <a:p>
            <a:pPr>
              <a:spcAft>
                <a:spcPts val="400"/>
              </a:spcAft>
            </a:pPr>
            <a:r>
              <a:t>• Associated CC policies (policy ID)</a:t>
            </a:r>
          </a:p>
          <a:p>
            <a:pPr>
              <a:spcAft>
                <a:spcPts val="400"/>
              </a:spcAft>
            </a:pPr>
            <a:r>
              <a:t>• Associated sources (source ID)</a:t>
            </a:r>
          </a:p>
          <a:p>
            <a:pPr>
              <a:spcAft>
                <a:spcPts val="400"/>
              </a:spcAft>
            </a:pPr>
            <a:r>
              <a:t>• Number of files labeled</a:t>
            </a:r>
          </a:p>
          <a:p>
            <a:pPr>
              <a:spcAft>
                <a:spcPts val="400"/>
              </a:spcAft>
            </a:pPr>
            <a:r>
              <a:t>• Update schedule TBD (maybe every 24 hours)</a:t>
            </a:r>
          </a:p>
          <a:p>
            <a:pPr>
              <a:spcAft>
                <a:spcPts val="600"/>
              </a:spcAft>
            </a:pPr>
            <a:r>
              <a:rPr sz="1100" b="0" u="none">
                <a:latin typeface="Avenir"/>
              </a:rPr>
              <a:t>If it's built for generic doc labeling info:</a:t>
            </a:r>
          </a:p>
          <a:p>
            <a:pPr>
              <a:spcAft>
                <a:spcPts val="400"/>
              </a:spcAft>
            </a:pPr>
            <a:r>
              <a:t>• Mark individual patterns (yes/no)</a:t>
            </a:r>
          </a:p>
          <a:p>
            <a:pPr>
              <a:spcAft>
                <a:spcPts val="400"/>
              </a:spcAft>
            </a:pPr>
            <a:r>
              <a:t>• Write persistent labels (yes/no)</a:t>
            </a:r>
          </a:p>
          <a:p>
            <a:pPr>
              <a:spcAft>
                <a:spcPts val="400"/>
              </a:spcAft>
            </a:pPr>
            <a:r>
              <a:t>• Policy name</a:t>
            </a:r>
          </a:p>
          <a:p>
            <a:pPr>
              <a:spcAft>
                <a:spcPts val="400"/>
              </a:spcAft>
            </a:pPr>
            <a:r>
              <a:t>• Description</a:t>
            </a:r>
          </a:p>
          <a:p>
            <a:pPr>
              <a:spcAft>
                <a:spcPts val="600"/>
              </a:spcAft>
            </a:pPr>
            <a:r>
              <a:rPr sz="1100" b="0" u="none">
                <a:latin typeface="Avenir"/>
              </a:rPr>
              <a:t>Ideas:</a:t>
            </a:r>
          </a:p>
          <a:p>
            <a:pPr>
              <a:spcAft>
                <a:spcPts val="400"/>
              </a:spcAft>
            </a:pPr>
            <a:r>
              <a:t>• Make information available in admin panel</a:t>
            </a:r>
          </a:p>
          <a:p>
            <a:pPr>
              <a:spcAft>
                <a:spcPts val="400"/>
              </a:spcAft>
            </a:pPr>
            <a:r>
              <a:t>• Make information available in BQ</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Photos Import</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https://jira.egnyte-it.com/browse/PINT-16612</a:t>
            </a:r>
            <a:r>
              <a:rPr sz="1100" b="0" u="none">
                <a:latin typeface="Avenir"/>
              </a:rPr>
              <a:t>:</a:t>
            </a:r>
            <a:r>
              <a:rPr sz="1100" b="0" u="none">
                <a:latin typeface="Avenir"/>
              </a:rPr>
              <a:t>taken from Hackathon.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V4 Improvements and Tech debt</a:t>
            </a:r>
          </a:p>
        </p:txBody>
      </p:sp>
      <p:sp>
        <p:nvSpPr>
          <p:cNvPr id="3" name="Content Placeholder 2"/>
          <p:cNvSpPr>
            <a:spLocks noGrp="1"/>
          </p:cNvSpPr>
          <p:nvPr>
            <p:ph idx="1" sz="half"/>
          </p:nvPr>
        </p:nvSpPr>
        <p:spPr/>
        <p:txBody>
          <a:bodyPr/>
          <a:lstStyle/>
          <a:p>
            <a:pPr>
              <a:spcAft>
                <a:spcPts val="600"/>
              </a:spcAft>
            </a:pPr>
            <a:r>
              <a:rPr sz="1100" b="0" u="none">
                <a:latin typeface="Avenir"/>
              </a:rPr>
              <a:t>Google v4 improvements to achieve full fidelity.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Link to original S&amp;G feature -</a:t>
            </a:r>
            <a:r>
              <a:rPr sz="1100" b="0" u="sng">
                <a:latin typeface="Avenir"/>
                <a:hlinkClick r:id="rId2"/>
              </a:rPr>
              <a:t>https://egnyte.productboard.com/feature-board/8521480-cfs-s-g-joint-projects/features/18143025/detail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Move /Copy redesign (Android)</a:t>
            </a:r>
          </a:p>
        </p:txBody>
      </p:sp>
      <p:sp>
        <p:nvSpPr>
          <p:cNvPr id="3" name="Content Placeholder 2"/>
          <p:cNvSpPr>
            <a:spLocks noGrp="1"/>
          </p:cNvSpPr>
          <p:nvPr>
            <p:ph idx="1" sz="half"/>
          </p:nvPr>
        </p:nvSpPr>
        <p:spPr/>
        <p:txBody>
          <a:bodyPr/>
          <a:lstStyle/>
          <a:p>
            <a:pPr>
              <a:spcAft>
                <a:spcPts val="600"/>
              </a:spcAft>
            </a:pPr>
            <a:r>
              <a:rPr sz="1100" b="1" u="none">
                <a:latin typeface="Avenir"/>
              </a:rPr>
              <a:t>Description:</a:t>
            </a:r>
          </a:p>
          <a:p>
            <a:pPr>
              <a:spcAft>
                <a:spcPts val="600"/>
              </a:spcAft>
            </a:pPr>
            <a:r>
              <a:rPr sz="1100" b="0" u="none">
                <a:latin typeface="Avenir"/>
              </a:rPr>
              <a:t>Redesigning move and copy workflow for files and folders to provide a more intuitive experience.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MOB-18003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 Copilot Hub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Every organisation is producing additional information on a daily basis. This information is captured in forms of documents and is stored on Egnyte Platform. Employees find it hard to stay updated with this evolving information landscape.</a:t>
            </a:r>
          </a:p>
          <a:p>
            <a:pPr>
              <a:spcAft>
                <a:spcPts val="600"/>
              </a:spcAft>
            </a:pPr>
            <a:r>
              <a:rPr sz="1100" b="1" u="none">
                <a:latin typeface="Avenir"/>
              </a:rPr>
              <a:t>User Story:</a:t>
            </a:r>
          </a:p>
          <a:p>
            <a:pPr>
              <a:spcAft>
                <a:spcPts val="600"/>
              </a:spcAft>
            </a:pPr>
            <a:r>
              <a:rPr sz="1100" b="0" u="none">
                <a:latin typeface="Avenir"/>
              </a:rPr>
              <a:t>As a user, I want an easy way to discover and use the interface to interact with the KB and get relevant information.</a:t>
            </a:r>
          </a:p>
          <a:p>
            <a:pPr>
              <a:spcAft>
                <a:spcPts val="600"/>
              </a:spcAft>
            </a:pPr>
            <a:r>
              <a:rPr sz="1100" b="1" u="none">
                <a:latin typeface="Avenir"/>
              </a:rPr>
              <a:t>Feature Description:</a:t>
            </a:r>
          </a:p>
          <a:p>
            <a:pPr>
              <a:spcAft>
                <a:spcPts val="400"/>
              </a:spcAft>
            </a:pPr>
            <a:r>
              <a:t>• Knowledge base chat interface to be available for users to interact with files using prompts, suggestions and self-typed questions.</a:t>
            </a:r>
          </a:p>
          <a:p>
            <a:pPr>
              <a:spcAft>
                <a:spcPts val="400"/>
              </a:spcAft>
            </a:pPr>
            <a:r>
              <a:t>• Users can copy responses and provide feedback on responses generated.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MOB-19307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 Ask Q&amp;A(Android)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It is tedious for users to review long documents and find relevant information. Ask Q&amp;A capability allows users to interact with the document.</a:t>
            </a:r>
          </a:p>
          <a:p>
            <a:pPr>
              <a:spcAft>
                <a:spcPts val="600"/>
              </a:spcAft>
            </a:pPr>
            <a:r>
              <a:rPr sz="1100" b="1" u="none">
                <a:latin typeface="Avenir"/>
              </a:rPr>
              <a:t>User Story:</a:t>
            </a:r>
          </a:p>
          <a:p>
            <a:pPr>
              <a:spcAft>
                <a:spcPts val="600"/>
              </a:spcAft>
            </a:pPr>
            <a:r>
              <a:rPr sz="1100" b="0" u="none">
                <a:latin typeface="Avenir"/>
              </a:rPr>
              <a:t>As a user, I want a convenient and interactive, AI-powered document Q&amp;A feature that allows me to ask questions (including suggestions and prompts) related to specific documents directly on my mobile device to get relevant information.</a:t>
            </a:r>
          </a:p>
          <a:p>
            <a:pPr>
              <a:spcAft>
                <a:spcPts val="600"/>
              </a:spcAft>
            </a:pPr>
            <a:r>
              <a:rPr sz="1100" b="1" u="none">
                <a:latin typeface="Avenir"/>
              </a:rPr>
              <a:t>Feature Description:</a:t>
            </a:r>
          </a:p>
          <a:p>
            <a:pPr>
              <a:spcAft>
                <a:spcPts val="400"/>
              </a:spcAft>
            </a:pPr>
            <a:r>
              <a:t>• Ask Q&amp;A feature to be available for text and image files for users to interact with files using prompts, suggestions and self-typed questions.</a:t>
            </a:r>
          </a:p>
          <a:p>
            <a:pPr>
              <a:spcAft>
                <a:spcPts val="400"/>
              </a:spcAft>
            </a:pPr>
            <a:r>
              <a:t>• Users can copy responses and provide feedback on responses generated.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MOB-17577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t>• Users should be able to use their devices with the Egnyte Mobile App as a TFA method</a:t>
            </a:r>
          </a:p>
          <a:p>
            <a:pPr>
              <a:spcAft>
                <a:spcPts val="400"/>
              </a:spcAft>
            </a:pPr>
            <a:r>
              <a:t>• A push notification should be presented to users, directing them to the mobile app</a:t>
            </a:r>
          </a:p>
          <a:p>
            <a:pPr>
              <a:spcAft>
                <a:spcPts val="400"/>
              </a:spcAft>
            </a:pPr>
            <a: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MOB-19546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Value Scorecard</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GR-457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Fundamental Value Resources</a:t>
            </a:r>
          </a:p>
        </p:txBody>
      </p:sp>
      <p:sp>
        <p:nvSpPr>
          <p:cNvPr id="3" name="Content Placeholder 2"/>
          <p:cNvSpPr>
            <a:spLocks noGrp="1"/>
          </p:cNvSpPr>
          <p:nvPr>
            <p:ph idx="1" sz="half"/>
          </p:nvPr>
        </p:nvSpPr>
        <p:spPr/>
        <p:txBody>
          <a:bodyPr/>
          <a:lstStyle/>
          <a:p>
            <a:pPr>
              <a:spcAft>
                <a:spcPts val="600"/>
              </a:spcAft>
            </a:pPr>
            <a:r>
              <a:rPr sz="1100" b="0" u="none">
                <a:latin typeface="Avenir"/>
              </a:rPr>
              <a:t>We need assets that explain the fundamental value of Egnyte. Not "HOW" to do something, but "WHY."</a:t>
            </a:r>
            <a:r>
              <a:rPr sz="1100" b="0" u="none">
                <a:latin typeface="Avenir"/>
              </a:rPr>
              <a:t>Why something is important, why you should care, why you should change your way of working, why other users find value in something.</a:t>
            </a:r>
          </a:p>
          <a:p>
            <a:pPr>
              <a:spcAft>
                <a:spcPts val="600"/>
              </a:spcAft>
            </a:pPr>
            <a:r>
              <a:rPr sz="1100" b="0" u="none">
                <a:latin typeface="Avenir"/>
              </a:rPr>
              <a:t>After sharing the Value Scorecard, for example, what is the prescription we give the customer if they have areas in need of improvement?</a:t>
            </a:r>
          </a:p>
          <a:p>
            <a:pPr>
              <a:spcAft>
                <a:spcPts val="400"/>
              </a:spcAft>
            </a:pPr>
            <a:r>
              <a:t>1. Sharing</a:t>
            </a:r>
          </a:p>
          <a:p>
            <a:pPr>
              <a:spcAft>
                <a:spcPts val="400"/>
              </a:spcAft>
            </a:pPr>
            <a:r>
              <a:t>2. Co-editing</a:t>
            </a:r>
          </a:p>
          <a:p>
            <a:pPr>
              <a:spcAft>
                <a:spcPts val="400"/>
              </a:spcAft>
            </a:pPr>
            <a:r>
              <a:t>3. Offline/Connected Folders</a:t>
            </a:r>
          </a:p>
          <a:p>
            <a:pPr>
              <a:spcAft>
                <a:spcPts val="400"/>
              </a:spcAft>
            </a:pPr>
            <a:r>
              <a:t>4. Using Smart Cache for Large Files</a:t>
            </a:r>
          </a:p>
          <a:p>
            <a:pPr>
              <a:spcAft>
                <a:spcPts val="400"/>
              </a:spcAft>
            </a:pPr>
            <a:r>
              <a:t>5. Using Slack or Teams</a:t>
            </a:r>
          </a:p>
          <a:p>
            <a:pPr>
              <a:spcAft>
                <a:spcPts val="400"/>
              </a:spcAft>
            </a:pPr>
            <a:r>
              <a:t>6. Content Classification Policies</a:t>
            </a:r>
          </a:p>
          <a:p>
            <a:pPr>
              <a:spcAft>
                <a:spcPts val="400"/>
              </a:spcAft>
            </a:pPr>
            <a:r>
              <a:t>7. Content Lifecycle Policies</a:t>
            </a:r>
          </a:p>
          <a:p>
            <a:pPr>
              <a:spcAft>
                <a:spcPts val="400"/>
              </a:spcAft>
            </a:pPr>
            <a:r>
              <a:t>8. Data Security Issues</a:t>
            </a:r>
          </a:p>
          <a:p>
            <a:pPr>
              <a:spcAft>
                <a:spcPts val="400"/>
              </a:spcAft>
            </a:pPr>
            <a:r>
              <a:t>9. Search</a:t>
            </a:r>
          </a:p>
          <a:p>
            <a:pPr>
              <a:spcAft>
                <a:spcPts val="400"/>
              </a:spcAft>
            </a:pPr>
            <a:r>
              <a:t>10. Creating Folders</a:t>
            </a:r>
          </a:p>
          <a:p>
            <a:pPr>
              <a:spcAft>
                <a:spcPts val="400"/>
              </a:spcAft>
            </a:pPr>
            <a:r>
              <a:t>11. Metatagging</a:t>
            </a:r>
          </a:p>
          <a:p>
            <a:pPr>
              <a:spcAft>
                <a:spcPts val="400"/>
              </a:spcAft>
            </a:pPr>
            <a:r>
              <a:t>12. Bookmarks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pPr>
              <a:spcAft>
                <a:spcPts val="400"/>
              </a:spcAft>
            </a:pPr>
            <a:r>
              <a:t>• Provide aunified experiencefor prospects toexplore, trial, and upgrade planswithin and across PVIs.</a:t>
            </a:r>
          </a:p>
          <a:p>
            <a:pPr>
              <a:spcAft>
                <a:spcPts val="400"/>
              </a:spcAft>
            </a:pPr>
            <a:r>
              <a:t>• Expand {}self-service functionality{}, allowing users to start trials and upgrade plans independently while enabling sales to guide the process when needed.</a:t>
            </a:r>
          </a:p>
          <a:p>
            <a:pPr>
              <a:spcAft>
                <a:spcPts val="400"/>
              </a:spcAft>
            </a:pPr>
            <a:r>
              <a:t>• &lt;span data-color="var(~~-ds-text, #172b4d)"&gt;Improve &lt;/span&gt;{}plan discoverability and flexibility{}&lt;span data-color="var(~~-ds-text, #172b4d)"&gt;, making it easier for customers to evaluate and select the plan that best suits their needs.&lt;/span&gt;</a:t>
            </a:r>
          </a:p>
          <a:p>
            <a:pPr>
              <a:spcAft>
                <a:spcPts val="400"/>
              </a:spcAft>
            </a:pPr>
            <a:r>
              <a:t>• Reduce {}friction in the trial-to-paid process{}, ensuring a seamless path from exploration to conversion.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APPS-13504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CLM Redesign </a:t>
            </a:r>
          </a:p>
        </p:txBody>
      </p:sp>
      <p:sp>
        <p:nvSpPr>
          <p:cNvPr id="3" name="Content Placeholder 2"/>
          <p:cNvSpPr>
            <a:spLocks noGrp="1"/>
          </p:cNvSpPr>
          <p:nvPr>
            <p:ph idx="1" sz="half"/>
          </p:nvPr>
        </p:nvSpPr>
        <p:spPr/>
        <p:txBody>
          <a:bodyPr/>
          <a:lstStyle/>
          <a:p>
            <a:pPr>
              <a:spcAft>
                <a:spcPts val="600"/>
              </a:spcAft>
            </a:pPr>
            <a:r>
              <a:rPr sz="1100" b="0" u="none">
                <a:latin typeface="Avenir"/>
              </a:rPr>
              <a:t>As a part of the Redesign Initiative, we are have to align the design components to be similar to CFS.</a:t>
            </a:r>
          </a:p>
          <a:p>
            <a:pPr>
              <a:spcAft>
                <a:spcPts val="600"/>
              </a:spcAft>
            </a:pPr>
            <a:r>
              <a:rPr sz="1100" b="0" u="none">
                <a:latin typeface="Avenir"/>
              </a:rPr>
              <a:t>Refactor existing Content Life Cycle view using new Shared components.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idx="1" sz="half"/>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DEL-38410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Content Safeguards - Add Purview-labels as a supported option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Microsoft Purview to imports labels and apply them persistently on files stored in Egnyte. Purview labels are often used to indicate the sensitive nature of a document (Confidential, Secret, Internal, Public, etc.). S&amp;G Content Safeguards do not currently support this notion.</a:t>
            </a:r>
          </a:p>
          <a:p>
            <a:pPr>
              <a:spcAft>
                <a:spcPts val="600"/>
              </a:spcAft>
            </a:pPr>
            <a:r>
              <a:rPr sz="1100" b="1" u="none">
                <a:latin typeface="Avenir"/>
              </a:rPr>
              <a:t>User Story</a:t>
            </a:r>
            <a:r>
              <a:rPr sz="1100" b="0" u="none">
                <a:latin typeface="Avenir"/>
              </a:rPr>
              <a:t>As a Security Administrator, I want to protect sensitive content identified through Purview-labels from being shared with improper permissions.</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Add support for Purview-labels in Content Safeguards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DEL-44557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priority field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priority. This ensures that when multiple sensitivity labels or content classification policies are applicable, the label with the highest priority takes precedence. This priority order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the Purview label with the highest priority on a document so that I can label sensitive content correctly.</a:t>
            </a:r>
          </a:p>
          <a:p>
            <a:pPr>
              <a:spcAft>
                <a:spcPts val="600"/>
              </a:spcAft>
            </a:pPr>
            <a:r>
              <a:rPr sz="1100" b="1" u="none">
                <a:latin typeface="Avenir"/>
              </a:rPr>
              <a:t>Feature Description</a:t>
            </a:r>
          </a:p>
          <a:p>
            <a:pPr>
              <a:spcAft>
                <a:spcPts val="400"/>
              </a:spcAft>
            </a:pPr>
            <a:r>
              <a:t>1. Import the priority order along with the label definition</a:t>
            </a:r>
          </a:p>
          <a:p>
            <a:pPr>
              <a:spcAft>
                <a:spcPts val="400"/>
              </a:spcAft>
            </a:pPr>
            <a:r>
              <a:t>2. Sort the labels in UI based on the priority order, highest label will be on the top.</a:t>
            </a:r>
          </a:p>
          <a:p>
            <a:pPr>
              <a:spcAft>
                <a:spcPts val="400"/>
              </a:spcAft>
            </a:pPr>
            <a:r>
              <a:t>3. As Egnyte S&amp;G Document Labels allows to import the label definitions from more than one source, it is advisable to divide and sort the label based on the source and display the same in Document labels UI</a:t>
            </a:r>
          </a:p>
          <a:p>
            <a:pPr>
              <a:spcAft>
                <a:spcPts val="400"/>
              </a:spcAft>
            </a:pPr>
            <a:r>
              <a:t>4. In the event of applying multiple labels, S&amp;G should consider the higher Priority order label and apply only one label (send the highest level of priority label information to Metadata Stamping Service. MIP SDK cannot stamp more than one label definition at a time, trying to apply more than one label will replace the old label with latest)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DEL-43515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idx="1" sz="half"/>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pPr>
              <a:spcAft>
                <a:spcPts val="400"/>
              </a:spcAft>
            </a:pPr>
            <a:r>
              <a:t>1. Slow Folder Creation – Creating a new folder takes a significant amount of time, causing delays\.</a:t>
            </a:r>
          </a:p>
          <a:p>
            <a:pPr>
              <a:spcAft>
                <a:spcPts val="400"/>
              </a:spcAft>
            </a:pPr>
            <a:r>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spcAft>
                <a:spcPts val="400"/>
              </a:spcAft>
            </a:pPr>
            <a: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PCC with Smart Cache (v2)</a:t>
            </a:r>
          </a:p>
        </p:txBody>
      </p:sp>
      <p:sp>
        <p:nvSpPr>
          <p:cNvPr id="3" name="Content Placeholder 2"/>
          <p:cNvSpPr>
            <a:spLocks noGrp="1"/>
          </p:cNvSpPr>
          <p:nvPr>
            <p:ph idx="1" sz="half"/>
          </p:nvPr>
        </p:nvSpPr>
        <p:spPr/>
        <p:txBody>
          <a:bodyPr/>
          <a:lstStyle/>
          <a:p>
            <a:pPr>
              <a:spcAft>
                <a:spcPts val="600"/>
              </a:spcAft>
            </a:pPr>
            <a:r>
              <a:rPr sz="1100" b="0" u="none">
                <a:latin typeface="Avenir"/>
              </a:rPr>
              <a:t>Automate deployment of Smart Cache in Azure/AWS and create remote desktop environment, so that construction customers who are unfamiliar with public cloud setup can easily provide a virtual environment for their users to work on Revit and GIS files.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Complete revamp of Egnyte developer portal</a:t>
            </a:r>
          </a:p>
        </p:txBody>
      </p:sp>
      <p:sp>
        <p:nvSpPr>
          <p:cNvPr id="3" name="Content Placeholder 2"/>
          <p:cNvSpPr>
            <a:spLocks noGrp="1"/>
          </p:cNvSpPr>
          <p:nvPr>
            <p:ph idx="1" sz="half"/>
          </p:nvPr>
        </p:nvSpPr>
        <p:spPr/>
        <p:txBody>
          <a:bodyPr/>
          <a:lstStyle/>
          <a:p>
            <a:pPr>
              <a:spcAft>
                <a:spcPts val="600"/>
              </a:spcAft>
            </a:pPr>
            <a:r>
              <a:rPr sz="1100" b="0" u="none">
                <a:latin typeface="Avenir"/>
              </a:rPr>
              <a:t>For the below we have already started the discovery of right tool for documentation, currently we are talking with APIdog, Theneo, Document360 (</a:t>
            </a:r>
            <a:r>
              <a:rPr sz="1100" b="0" u="sng">
                <a:latin typeface="Avenir"/>
                <a:hlinkClick r:id="rId2"/>
              </a:rPr>
              <a:t>https://egnyte.atlassian.net/wiki/spaces/PINT/pages/1429864598/AI-Powered+Tools+for+Generating+API+Documentation</a:t>
            </a:r>
            <a:r>
              <a:rPr sz="1100" b="0" u="none">
                <a:latin typeface="Avenir"/>
              </a:rPr>
              <a:t>) :</a:t>
            </a:r>
          </a:p>
          <a:p>
            <a:pPr>
              <a:spcAft>
                <a:spcPts val="600"/>
              </a:spcAft>
            </a:pPr>
            <a:r>
              <a:rPr sz="1100" b="0" u="none">
                <a:latin typeface="Avenir"/>
              </a:rPr>
              <a:t>The</a:t>
            </a:r>
            <a:r>
              <a:rPr sz="1100" b="1" u="none">
                <a:latin typeface="Avenir"/>
              </a:rPr>
              <a:t>Egnyte Developer Portal</a:t>
            </a:r>
            <a:r>
              <a:rPr sz="1100" b="0" u="none">
                <a:latin typeface="Avenir"/>
              </a:rPr>
              <a:t>will undergo a complete revamp to enhance usability, improve API documentation, and provide a more seamless experience for developers. The new portal will feature an intuitive interface, updated guides, and better support for integrations with Egnyte services. This update aims to streamline API adoption, making it easier for developers to explore, test, and implement Egnyte’s capabilities in their applications.</a:t>
            </a:r>
          </a:p>
          <a:p>
            <a:pPr>
              <a:spcAft>
                <a:spcPts val="600"/>
              </a:spcAft>
            </a:pPr>
            <a:r>
              <a:rPr sz="1100" b="0" u="none">
                <a:latin typeface="Avenir"/>
              </a:rPr>
              <a:t>Additionally,</a:t>
            </a:r>
            <a:r>
              <a:rPr sz="1100" b="1" u="none">
                <a:latin typeface="Avenir"/>
              </a:rPr>
              <a:t>AI-powered search</a:t>
            </a:r>
            <a:r>
              <a:rPr sz="1100" b="0" u="none">
                <a:latin typeface="Avenir"/>
              </a:rPr>
              <a:t>is will be looked upon in the portal to improve content discoverability. This advanced search functionality will leverage AI to provide more relevant results, intelligently surfacing documentation, code snippets, and troubleshooting guides based on user queries. The goal is to reduce friction in finding information and improve developer productivity by offering precise and contextual search results.</a:t>
            </a:r>
          </a:p>
          <a:p>
            <a:pPr>
              <a:spcAft>
                <a:spcPts val="600"/>
              </a:spcAft>
            </a:pPr>
            <a:r>
              <a:rPr sz="1100" b="0" u="none">
                <a:latin typeface="Avenir"/>
              </a:rPr>
              <a:t>These enhancements will provide a more user-friendly and efficient platform for developers, driving better engagement and faster integration with Egnyte’s ecosystem.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Reclassify files stamped with an encryption label</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that also apply encryption have a unique challenge in that after S&amp;G stamps a file with a Purview encryption label that file becomes encrypted can can no longer be reclassified even when the file's content changes.</a:t>
            </a:r>
          </a:p>
          <a:p>
            <a:pPr>
              <a:spcAft>
                <a:spcPts val="600"/>
              </a:spcAft>
            </a:pPr>
            <a:r>
              <a:rPr sz="1100" b="1" u="none">
                <a:latin typeface="Avenir"/>
              </a:rPr>
              <a:t>User Story</a:t>
            </a:r>
          </a:p>
          <a:p>
            <a:pPr>
              <a:spcAft>
                <a:spcPts val="600"/>
              </a:spcAft>
            </a:pPr>
            <a:r>
              <a:rPr sz="1100" b="0" u="none">
                <a:latin typeface="Avenir"/>
              </a:rPr>
              <a:t>As a Security Administrator, I want to continuously scan and classify a file based on its contents even when the file has a Purview encrypted label.</a:t>
            </a:r>
          </a:p>
          <a:p>
            <a:pPr>
              <a:spcAft>
                <a:spcPts val="600"/>
              </a:spcAft>
            </a:pPr>
            <a:r>
              <a:rPr sz="1100" b="1" u="none">
                <a:latin typeface="Avenir"/>
              </a:rPr>
              <a:t>Feature Description</a:t>
            </a:r>
          </a:p>
          <a:p>
            <a:pPr>
              <a:spcAft>
                <a:spcPts val="600"/>
              </a:spcAft>
            </a:pPr>
            <a:r>
              <a:rPr sz="1100" b="0" u="none">
                <a:latin typeface="Avenir"/>
              </a:rPr>
              <a:t>Egnyte should scan the files in CFS which are stamped with MSIP encryption / enforcement labels.</a:t>
            </a:r>
          </a:p>
          <a:p>
            <a:pPr>
              <a:spcAft>
                <a:spcPts val="600"/>
              </a:spcAft>
            </a:pPr>
            <a:r>
              <a:rPr sz="1100" b="0" u="none">
                <a:latin typeface="Avenir"/>
              </a:rPr>
              <a:t>1) Identify  MSIP Enforcement / Encryption label applied files in CFS</a:t>
            </a:r>
          </a:p>
          <a:p>
            <a:pPr>
              <a:spcAft>
                <a:spcPts val="600"/>
              </a:spcAft>
            </a:pPr>
            <a:r>
              <a:rPr sz="1100" b="0" u="none">
                <a:latin typeface="Avenir"/>
              </a:rPr>
              <a:t>2) Remove Stamp / Decrypt the enforcement of the Labels</a:t>
            </a:r>
          </a:p>
          <a:p>
            <a:pPr>
              <a:spcAft>
                <a:spcPts val="600"/>
              </a:spcAft>
            </a:pPr>
            <a:r>
              <a:rPr sz="1100" b="0" u="none">
                <a:latin typeface="Avenir"/>
              </a:rPr>
              <a:t>3) Execute Content Classification policies on the files from #2</a:t>
            </a:r>
          </a:p>
          <a:p>
            <a:pPr>
              <a:spcAft>
                <a:spcPts val="600"/>
              </a:spcAft>
            </a:pPr>
            <a:r>
              <a:rPr sz="1100" b="0" u="none">
                <a:latin typeface="Avenir"/>
              </a:rPr>
              <a:t>4) Apply  Sensitivity labels based on the content classification policies.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DEL-42147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review and select solution for automatic deployments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spcAft>
                <a:spcPts val="400"/>
              </a:spcAft>
            </a:pPr>
            <a:r>
              <a:t>• Review possible options</a:t>
            </a:r>
          </a:p>
          <a:p>
            <a:pPr>
              <a:spcAft>
                <a:spcPts val="400"/>
              </a:spcAft>
            </a:pPr>
            <a:r>
              <a:t>• Select the solution</a:t>
            </a:r>
          </a:p>
          <a:p>
            <a:pPr>
              <a:spcAft>
                <a:spcPts val="400"/>
              </a:spcAft>
            </a:pPr>
            <a:r>
              <a:t>• Coordinate with TechOPS and external teams to establish a contract</a:t>
            </a:r>
          </a:p>
          <a:p>
            <a:pPr>
              <a:spcAft>
                <a:spcPts val="400"/>
              </a:spcAft>
            </a:pPr>
            <a:r>
              <a:t>• Prepare technical document so that it is known what needs to be done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53052"/>
            <a:ext cx="3873500" cy="2042034"/>
          </a:xfrm>
          <a:prstGeom prst="rect">
            <a:avLst/>
          </a:prstGeom>
        </p:spPr>
      </p:pic>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pPr>
              <a:spcAft>
                <a:spcPts val="400"/>
              </a:spcAft>
            </a:pPr>
            <a:r>
              <a:t>1. starting a trial</a:t>
            </a:r>
          </a:p>
          <a:p>
            <a:pPr>
              <a:spcAft>
                <a:spcPts val="400"/>
              </a:spcAft>
            </a:pPr>
            <a: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deactivating the reseller user who created the trial domain and assigning a different user</a:t>
            </a:r>
          </a:p>
          <a:p>
            <a:pPr>
              <a:spcAft>
                <a:spcPts val="400"/>
              </a:spcAft>
            </a:pPr>
            <a:r>
              <a:t>• convertins a direct domain to MSP domain</a:t>
            </a:r>
          </a:p>
          <a:p>
            <a:pPr>
              <a:spcAft>
                <a:spcPts val="400"/>
              </a:spcAft>
            </a:pPr>
            <a:r>
              <a:t>• converting an MSP domain to direct domain</a:t>
            </a:r>
          </a:p>
          <a:p>
            <a:pPr>
              <a:spcAft>
                <a:spcPts val="400"/>
              </a:spcAft>
            </a:pPr>
            <a:r>
              <a:t>• clean up for the feature once it is rolled out in full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APPS-13482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idx="1" sz="half"/>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spcAft>
                <a:spcPts val="400"/>
              </a:spcAft>
            </a:pPr>
            <a:r>
              <a:t>• New next to Settings, drives user to Subscription: Trial Add-Ons</a:t>
            </a:r>
          </a:p>
          <a:p>
            <a:pPr>
              <a:spcAft>
                <a:spcPts val="400"/>
              </a:spcAft>
            </a:pPr>
            <a: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GR-537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FSI 5/21/25 Virtual Summit Promotion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 to drive FSI customers to the evnt.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S&amp;G UI Awareness Campaign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campaigns for  multiple recently-released S&amp;G items. Listed in order of priority:</a:t>
            </a:r>
          </a:p>
          <a:p>
            <a:pPr>
              <a:spcAft>
                <a:spcPts val="400"/>
              </a:spcAft>
            </a:pPr>
            <a:r>
              <a:t>1. CLM insights on CFS UI aka Folder Insights hidden under the “more” drop-down on CFS UI.</a:t>
            </a:r>
          </a:p>
          <a:p>
            <a:pPr>
              <a:spcAft>
                <a:spcPts val="400"/>
              </a:spcAft>
            </a:pPr>
            <a:r>
              <a:t>2. Sensitive Content Visual Indicator on CFS UI (Hemant is already working on this)</a:t>
            </a:r>
          </a:p>
          <a:p>
            <a:pPr>
              <a:spcAft>
                <a:spcPts val="400"/>
              </a:spcAft>
            </a:pPr>
            <a:r>
              <a:t>3. Custom Reports (OLAP reports) on S&amp;G report ctr.</a:t>
            </a:r>
          </a:p>
          <a:p>
            <a:pPr>
              <a:spcAft>
                <a:spcPts val="400"/>
              </a:spcAft>
            </a:pPr>
            <a:r>
              <a:t>4. Promote Usage of Reporting Center.</a:t>
            </a:r>
          </a:p>
          <a:p>
            <a:pPr>
              <a:spcAft>
                <a:spcPts val="400"/>
              </a:spcAft>
            </a:pPr>
            <a:r>
              <a:t>5. Auto-remediation with large number of open public links</a:t>
            </a:r>
          </a:p>
          <a:p>
            <a:pPr>
              <a:spcAft>
                <a:spcPts val="600"/>
              </a:spcAft>
            </a:pPr>
            <a:r>
              <a:rPr sz="1100" b="0" u="none">
                <a:latin typeface="Avenir"/>
              </a:rPr>
              <a:t>Saved Filters on Issues and Sensitive Content</a:t>
            </a:r>
          </a:p>
          <a:p>
            <a:pPr>
              <a:spcAft>
                <a:spcPts val="600"/>
              </a:spcAft>
            </a:pPr>
            <a:r>
              <a:rPr sz="1100" b="0" u="none">
                <a:latin typeface="Avenir"/>
              </a:rPr>
              <a:t>See details below..</a:t>
            </a:r>
          </a:p>
          <a:p>
            <a:pPr>
              <a:spcAft>
                <a:spcPts val="600"/>
              </a:spcAft>
            </a:pPr>
            <a:r>
              <a:rPr sz="1100" b="0" u="sng">
                <a:latin typeface="Avenir"/>
                <a:hlinkClick r:id="rId2"/>
              </a:rPr>
              <a:t>GR-563</a:t>
            </a:r>
          </a:p>
          <a:p>
            <a:pPr>
              <a:spcAft>
                <a:spcPts val="600"/>
              </a:spcAft>
            </a:pPr>
            <a:r>
              <a:rPr sz="1100" b="0" u="sng">
                <a:latin typeface="Avenir"/>
                <a:hlinkClick r:id="rId3"/>
              </a:rPr>
              <a:t>https://jira.egnyte-it.com/browse/GR-560</a:t>
            </a:r>
          </a:p>
          <a:p>
            <a:pPr>
              <a:spcAft>
                <a:spcPts val="600"/>
              </a:spcAft>
            </a:pPr>
            <a:r>
              <a:rPr sz="1100" b="0" u="sng">
                <a:latin typeface="Avenir"/>
                <a:hlinkClick r:id="rId4"/>
              </a:rPr>
              <a:t>https://jira.egnyte-it.com/browse/PENDO-603</a:t>
            </a:r>
          </a:p>
          <a:p>
            <a:pPr>
              <a:spcAft>
                <a:spcPts val="600"/>
              </a:spcAft>
            </a:pPr>
            <a:r>
              <a:rPr sz="1100" b="0" u="sng">
                <a:latin typeface="Avenir"/>
                <a:hlinkClick r:id="rId5"/>
              </a:rPr>
              <a:t>https://jira.egnyte-it.com/browse/PENDO-592</a:t>
            </a:r>
          </a:p>
          <a:p>
            <a:pPr>
              <a:spcAft>
                <a:spcPts val="600"/>
              </a:spcAft>
            </a:pPr>
            <a:r>
              <a:rPr sz="1100" b="0" u="sng">
                <a:latin typeface="Avenir"/>
                <a:hlinkClick r:id="rId6"/>
              </a:rPr>
              <a:t>https://jira.egnyte-it.com/browse/PENDO-617</a:t>
            </a:r>
          </a:p>
          <a:p>
            <a:pPr>
              <a:spcAft>
                <a:spcPts val="600"/>
              </a:spcAft>
            </a:pPr>
            <a:r>
              <a:rPr sz="1100" b="0" u="sng">
                <a:latin typeface="Avenir"/>
                <a:hlinkClick r:id="rId7"/>
              </a:rPr>
              <a:t>https://jira.egnyte-it.com/browse/PENDO-618</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8"/>
              </a:rPr>
              <a:t>View in Productboard</a:t>
            </a:r>
          </a:p>
        </p:txBody>
      </p:sp>
      <p:sp>
        <p:nvSpPr>
          <p:cNvPr id="6" name="Text Placeholder 5"/>
          <p:cNvSpPr>
            <a:spLocks noGrp="1"/>
          </p:cNvSpPr>
          <p:nvPr>
            <p:ph type="body" idx="12" sz="quarter"/>
          </p:nvPr>
        </p:nvSpPr>
        <p:spPr/>
        <p:txBody>
          <a:bodyPr/>
          <a:lstStyle/>
          <a:p>
            <a:r>
              <a:rPr sz="1100">
                <a:latin typeface="Avenir"/>
                <a:hlinkClick r:id="rId9"/>
              </a:rPr>
              <a:t>GR-588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CFS-66426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idx="1" sz="half"/>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APPS-13455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idx="1" sz="half"/>
          </p:nvPr>
        </p:nvSpPr>
        <p:spPr/>
        <p:txBody>
          <a:bodyPr/>
          <a:lstStyle/>
          <a:p>
            <a:pPr>
              <a:spcAft>
                <a:spcPts val="600"/>
              </a:spcAft>
            </a:pPr>
            <a:r>
              <a:rPr sz="1100" b="0" u="none">
                <a:latin typeface="Avenir"/>
              </a:rPr>
              <a:t>Mixpanel events from backend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spcAft>
                <a:spcPts val="400"/>
              </a:spcAft>
            </a:pPr>
            <a:r>
              <a:t>• New widget on home page showing assigned tasks</a:t>
            </a:r>
          </a:p>
          <a:p>
            <a:pPr>
              <a:spcAft>
                <a:spcPts val="400"/>
              </a:spcAft>
            </a:pPr>
            <a:r>
              <a:t>• First iteration will include workflow tasks and assigned S&amp;G issues</a:t>
            </a:r>
          </a:p>
          <a:p>
            <a:pPr>
              <a:spcAft>
                <a:spcPts val="400"/>
              </a:spcAft>
            </a:pPr>
            <a:r>
              <a:t>• Clicking a task will open it in the associated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CFS-63574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220878"/>
            <a:ext cx="3873500" cy="2506382"/>
          </a:xfrm>
          <a:prstGeom prst="rect">
            <a:avLst/>
          </a:prstGeom>
        </p:spPr>
      </p:pic>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Uploads files using V4 format to Egnyte</a:t>
            </a:r>
          </a:p>
        </p:txBody>
      </p:sp>
      <p:sp>
        <p:nvSpPr>
          <p:cNvPr id="3" name="Content Placeholder 2"/>
          <p:cNvSpPr>
            <a:spLocks noGrp="1"/>
          </p:cNvSpPr>
          <p:nvPr>
            <p:ph idx="1" sz="half"/>
          </p:nvPr>
        </p:nvSpPr>
        <p:spPr/>
        <p:txBody>
          <a:bodyPr/>
          <a:lstStyle/>
          <a:p>
            <a:pPr>
              <a:spcAft>
                <a:spcPts val="600"/>
              </a:spcAft>
            </a:pPr>
            <a:r>
              <a:rPr sz="1100" b="0" u="none">
                <a:latin typeface="Avenir"/>
              </a:rPr>
              <a:t>v4 format files need to be mandates for all Eg clients to upload the data otherwise block cache does not work.</a:t>
            </a:r>
          </a:p>
          <a:p>
            <a:pPr>
              <a:spcAft>
                <a:spcPts val="400"/>
              </a:spcAft>
            </a:pPr>
            <a:r>
              <a:t>1. Use V4 header in the uploads</a:t>
            </a:r>
          </a:p>
          <a:p>
            <a:pPr>
              <a:spcAft>
                <a:spcPts val="400"/>
              </a:spcAft>
            </a:pPr>
            <a:r>
              <a:t>2. Chunk the file if file size is &gt; 128MB into multiple chunks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EMT-13747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Async MA Client</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EMT-13743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Scanning improvements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EMT-13611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Registration GDPR Compliance</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r>
              <a:rPr sz="1100" b="0" u="none">
                <a:latin typeface="Avenir"/>
              </a:rPr>
              <a:t>To ensure Egnyte's website forms are compliant with GDPR requirements, we are updating all customer-facing forms, including the Trial Registration Forms. These changes address legal language, opt-in handling, and country-specific form behavior.</a:t>
            </a:r>
          </a:p>
          <a:p>
            <a:pPr>
              <a:spcAft>
                <a:spcPts val="600"/>
              </a:spcAft>
            </a:pPr>
            <a:r>
              <a:rPr sz="1100" b="1" u="none">
                <a:latin typeface="Avenir"/>
              </a:rPr>
              <a:t>Goals:</a:t>
            </a:r>
          </a:p>
          <a:p>
            <a:pPr>
              <a:spcAft>
                <a:spcPts val="400"/>
              </a:spcAft>
            </a:pPr>
            <a:r>
              <a:t>• Ensure legal consent language is aligned with GDPR standards</a:t>
            </a:r>
          </a:p>
          <a:p>
            <a:pPr>
              <a:spcAft>
                <a:spcPts val="400"/>
              </a:spcAft>
            </a:pPr>
            <a:r>
              <a:t>• Improve consent data collection for Marketo integration</a:t>
            </a:r>
          </a:p>
          <a:p>
            <a:pPr>
              <a:spcAft>
                <a:spcPts val="400"/>
              </a:spcAft>
            </a:pPr>
            <a:r>
              <a:t>• Support country-specific form behavior for opt-in visibility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APPS-13748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Deltek Vantagepoint Connector</a:t>
            </a:r>
          </a:p>
        </p:txBody>
      </p:sp>
      <p:sp>
        <p:nvSpPr>
          <p:cNvPr id="3" name="Content Placeholder 2"/>
          <p:cNvSpPr>
            <a:spLocks noGrp="1"/>
          </p:cNvSpPr>
          <p:nvPr>
            <p:ph idx="1" sz="half"/>
          </p:nvPr>
        </p:nvSpPr>
        <p:spPr/>
        <p:txBody>
          <a:bodyPr/>
          <a:lstStyle/>
          <a:p>
            <a:pPr>
              <a:spcAft>
                <a:spcPts val="600"/>
              </a:spcAft>
            </a:pPr>
            <a:r>
              <a:rPr sz="1100" b="0" u="none">
                <a:latin typeface="Avenir"/>
              </a:rPr>
              <a:t>When a project is created in Deltek  vantagepoint, I would like a project folder to automatically be created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pPr>
              <a:spcAft>
                <a:spcPts val="400"/>
              </a:spcAft>
            </a:pPr>
            <a:r>
              <a:t>• Possibility to search, sort and filter project list using project metadata,</a:t>
            </a:r>
          </a:p>
          <a:p>
            <a:pPr>
              <a:spcAft>
                <a:spcPts val="400"/>
              </a:spcAft>
            </a:pPr>
            <a:r>
              <a:t>• Possibility to create a new project from the project center context</a:t>
            </a:r>
          </a:p>
          <a:p>
            <a:pPr>
              <a:spcAft>
                <a:spcPts val="400"/>
              </a:spcAft>
            </a:pPr>
            <a:r>
              <a:t>• Possibility to review project recommendations.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CFS-52807</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86274"/>
            <a:ext cx="3873500" cy="1575589"/>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Remove or reduce size od Egnyte banner</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https://jira.egnyte-it.com/browse/PINT-13022</a:t>
            </a:r>
          </a:p>
          <a:p>
            <a:pPr>
              <a:spcAft>
                <a:spcPts val="600"/>
              </a:spcAft>
            </a:pPr>
            <a:r>
              <a:rPr sz="1100" b="0" u="none">
                <a:latin typeface="Avenir"/>
              </a:rPr>
              <a:t>As a Egnyte user I have ability to disable the "powered by Egnyte" banner in the Outlook add-in when creating share links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AEC Image Classification - Phase 2</a:t>
            </a:r>
          </a:p>
        </p:txBody>
      </p:sp>
      <p:sp>
        <p:nvSpPr>
          <p:cNvPr id="3" name="Content Placeholder 2"/>
          <p:cNvSpPr>
            <a:spLocks noGrp="1"/>
          </p:cNvSpPr>
          <p:nvPr>
            <p:ph idx="1" sz="half"/>
          </p:nvPr>
        </p:nvSpPr>
        <p:spPr/>
        <p:txBody>
          <a:bodyPr/>
          <a:lstStyle/>
          <a:p>
            <a:pPr>
              <a:spcAft>
                <a:spcPts val="600"/>
              </a:spcAft>
            </a:pPr>
            <a:r>
              <a:rPr sz="1100" b="0" u="none">
                <a:latin typeface="Avenir"/>
              </a:rPr>
              <a:t>Note: This is phase-2 of the feature. Phase 1 was completed in 2024. Phase-1 completed the auto identification of items, so the feature is usable by end users. However, there are additional UX and filtering enhancements that were postponed and are grouped as phase-2.</a:t>
            </a:r>
          </a:p>
          <a:p>
            <a:pPr>
              <a:spcAft>
                <a:spcPts val="600"/>
              </a:spcAft>
            </a:pPr>
            <a:r>
              <a:rPr sz="1100" b="1" u="none">
                <a:latin typeface="Avenir"/>
              </a:rPr>
              <a:t>Problem:</a:t>
            </a:r>
          </a:p>
          <a:p>
            <a:pPr>
              <a:spcAft>
                <a:spcPts val="600"/>
              </a:spcAft>
            </a:pPr>
            <a:r>
              <a:rPr sz="1100" b="0" u="none">
                <a:latin typeface="Avenir"/>
              </a:rPr>
              <a:t>Construction progress photos are vital to documenting the progress of a construction job site. They allow users to review the state of a project at a given point in time which is commonly required for offsite personnel to receive progress updates, for users to review constructibility issues, or even to dispute legal issues later on down the road.</a:t>
            </a:r>
          </a:p>
          <a:p>
            <a:pPr>
              <a:spcAft>
                <a:spcPts val="600"/>
              </a:spcAft>
            </a:pPr>
            <a:r>
              <a:rPr sz="1100" b="0" u="none">
                <a:latin typeface="Avenir"/>
              </a:rPr>
              <a:t>However the value of these images is often greatly diminished because there are many challenges with capturing, organizing, and finding the photos that are needed. Egnyte helps support the capture/upload of job site images with the Smart Upload feature today. This feature helps users to get images off a mobile device and into the appropriate project folder in the cloud. Once the photos are dumped into a common folder however, users can have difficulty sorting through them and finding a specific image that they need.</a:t>
            </a:r>
          </a:p>
          <a:p>
            <a:pPr>
              <a:spcAft>
                <a:spcPts val="600"/>
              </a:spcAft>
            </a:pPr>
            <a:r>
              <a:rPr sz="1100" b="1" u="none">
                <a:latin typeface="Avenir"/>
              </a:rPr>
              <a:t>Solution:</a:t>
            </a:r>
          </a:p>
          <a:p>
            <a:pPr>
              <a:spcAft>
                <a:spcPts val="600"/>
              </a:spcAft>
            </a:pPr>
            <a:r>
              <a:rPr sz="1100" b="0" u="none">
                <a:latin typeface="Avenir"/>
              </a:rPr>
              <a:t>After a user creates a project folder, any images that are uploaded</a:t>
            </a:r>
            <a:r>
              <a:rPr sz="1100" b="0" u="none">
                <a:latin typeface="Avenir"/>
              </a:rPr>
              <a:t>within that project folder are automatically classified and tagged</a:t>
            </a:r>
            <a:r>
              <a:rPr sz="1100" b="0" u="none">
                <a:latin typeface="Avenir"/>
              </a:rPr>
              <a:t>with the built-in classes trained on AEC specific images. This</a:t>
            </a:r>
            <a:r>
              <a:rPr sz="1100" b="0" u="none">
                <a:latin typeface="Avenir"/>
              </a:rPr>
              <a:t>allows users to search and filter their construction progress photos by</a:t>
            </a:r>
            <a:r>
              <a:rPr sz="1100" b="0" u="none">
                <a:latin typeface="Avenir"/>
              </a:rPr>
              <a:t>the contents within the image.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idx="1" sz="half"/>
          </p:nvPr>
        </p:nvSpPr>
        <p:spPr/>
        <p:txBody>
          <a:bodyPr/>
          <a:lstStyle/>
          <a:p>
            <a:pPr>
              <a:spcAft>
                <a:spcPts val="600"/>
              </a:spcAft>
            </a:pPr>
            <a:r>
              <a:rPr sz="1100" b="0" u="none">
                <a:latin typeface="Avenir"/>
              </a:rPr>
              <a:t>Build a direct integration between Egnyte and Autodesk Construction Cloud (ACC) allowing users to sync files 2-way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DEL-40646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BIM Preview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r>
              <a:rPr sz="1100" b="0" u="none">
                <a:latin typeface="Avenir"/>
              </a:rPr>
              <a:t>Project owners, field technicians, or estimators are periodically required to review BIM design files and provide feedback to the VDC team. They do not have  AutoCAD or necessary applications to view these files. Our existing BIM preview capabilities address this problem. However, the reviewers lack the advanced capabilities needed to provide relevant feedback.</a:t>
            </a:r>
          </a:p>
          <a:p>
            <a:pPr>
              <a:spcAft>
                <a:spcPts val="600"/>
              </a:spcAft>
            </a:pPr>
            <a:r>
              <a:rPr sz="1100" b="1" u="none">
                <a:latin typeface="Avenir"/>
              </a:rPr>
              <a:t>User Story:</a:t>
            </a:r>
            <a:r>
              <a:rPr sz="1100" b="0" u="none">
                <a:latin typeface="Avenir"/>
              </a:rPr>
              <a:t>As a reviewer of the BIM design models, I want advanced capabilities (zoom in/out, isolate families, isometric views) to properly view a 3D BIM model and provide relevant feedback to the VDC team.</a:t>
            </a:r>
          </a:p>
          <a:p>
            <a:pPr>
              <a:spcAft>
                <a:spcPts val="600"/>
              </a:spcAft>
            </a:pPr>
            <a:r>
              <a:rPr sz="1100" b="1" u="none">
                <a:latin typeface="Avenir"/>
              </a:rPr>
              <a:t>Description:</a:t>
            </a:r>
            <a:r>
              <a:rPr sz="1100" b="0" u="none">
                <a:latin typeface="Avenir"/>
              </a:rPr>
              <a:t>This enhancement improves the usability of the BIM previewer by providing richer capabilities required for annotation.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SRV-2516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59479"/>
            <a:ext cx="3873500" cy="3229180"/>
          </a:xfrm>
          <a:prstGeom prst="rect">
            <a:avLst/>
          </a:prstGeom>
        </p:spPr>
      </p:pic>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1 - 2 sentences describing the problem we are trying to solve</a:t>
            </a:r>
          </a:p>
          <a:p>
            <a:pPr>
              <a:spcAft>
                <a:spcPts val="600"/>
              </a:spcAft>
            </a:pPr>
            <a:r>
              <a:rPr sz="1100" b="1" u="none">
                <a:latin typeface="Avenir"/>
              </a:rPr>
              <a:t>User Story</a:t>
            </a:r>
          </a:p>
          <a:p>
            <a:pPr>
              <a:spcAft>
                <a:spcPts val="600"/>
              </a:spcAft>
            </a:pPr>
            <a:r>
              <a:rPr sz="1100" b="0" u="none">
                <a:latin typeface="Avenir"/>
              </a:rPr>
              <a:t>Format: As a [user role], I want [goal], so that [benefit]. 1-2 sentences</a:t>
            </a:r>
          </a:p>
          <a:p>
            <a:pPr>
              <a:spcAft>
                <a:spcPts val="600"/>
              </a:spcAft>
            </a:pPr>
            <a:r>
              <a:rPr sz="1100" b="1" u="none">
                <a:latin typeface="Avenir"/>
              </a:rPr>
              <a:t>Feature Description</a:t>
            </a:r>
          </a:p>
          <a:p>
            <a:pPr>
              <a:spcAft>
                <a:spcPts val="400"/>
              </a:spcAft>
            </a:pPr>
            <a:r>
              <a:t>• High-level requirements</a:t>
            </a:r>
          </a:p>
          <a:p>
            <a:pPr>
              <a:spcAft>
                <a:spcPts val="400"/>
              </a:spcAft>
            </a:pPr>
            <a:r>
              <a:t>• No need for detailed acceptance criteria</a:t>
            </a:r>
          </a:p>
          <a:p>
            <a:pPr>
              <a:spcAft>
                <a:spcPts val="400"/>
              </a:spcAft>
            </a:pPr>
            <a:r>
              <a:t>• Three bullets max</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Some forms of Controlled documents, such as validation Documents, brochures, and clinical trial protocols, do not have set expiration or end dates. Customers prefer not to have end dates for these types of documents.</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Egnyte domain admin or Category Manager</a:t>
            </a:r>
          </a:p>
          <a:p>
            <a:pPr>
              <a:spcAft>
                <a:spcPts val="600"/>
              </a:spcAft>
            </a:pPr>
            <a:r>
              <a:rPr sz="1100" b="0" u="none">
                <a:latin typeface="Avenir"/>
              </a:rPr>
              <a:t>I want to be able to set the Effective until date to optional for a specific subcategory</a:t>
            </a:r>
          </a:p>
          <a:p>
            <a:pPr>
              <a:spcAft>
                <a:spcPts val="600"/>
              </a:spcAft>
            </a:pPr>
            <a:r>
              <a:rPr sz="1100" b="0" u="none">
                <a:latin typeface="Avenir"/>
              </a:rPr>
              <a:t>So that the users can leave the Effective until date blank while making documents effective/future effective for the selected subcategory</a:t>
            </a:r>
          </a:p>
          <a:p>
            <a:pPr>
              <a:spcAft>
                <a:spcPts val="600"/>
              </a:spcAft>
            </a:pPr>
            <a:r>
              <a:rPr sz="1100" b="1" u="none">
                <a:latin typeface="Avenir"/>
              </a:rPr>
              <a:t>Feature Description</a:t>
            </a:r>
          </a:p>
          <a:p>
            <a:pPr>
              <a:spcAft>
                <a:spcPts val="400"/>
              </a:spcAft>
            </a:pPr>
            <a:r>
              <a:t>• The admin users should have a setting to set the “Effective until” date optional for a specific subcategory. When available, the users can mark the Effective until date optional while making the documents effective/future effective.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idx="1" sz="half"/>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pPr>
              <a:spcAft>
                <a:spcPts val="400"/>
              </a:spcAft>
            </a:pPr>
            <a:r>
              <a:t>• Approach 2 - Scheduled Reviews from Permissions Tab and SC Tab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DEL-22618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Mark 'Unused Permissions' on Permissions View</a:t>
            </a:r>
          </a:p>
        </p:txBody>
      </p:sp>
      <p:sp>
        <p:nvSpPr>
          <p:cNvPr id="3" name="Content Placeholder 2"/>
          <p:cNvSpPr>
            <a:spLocks noGrp="1"/>
          </p:cNvSpPr>
          <p:nvPr>
            <p:ph idx="1" sz="half"/>
          </p:nvPr>
        </p:nvSpPr>
        <p:spPr/>
        <p:txBody>
          <a:bodyPr/>
          <a:lstStyle/>
          <a:p>
            <a:pPr>
              <a:spcAft>
                <a:spcPts val="600"/>
              </a:spcAft>
            </a:pPr>
            <a:r>
              <a:rPr sz="1100" b="1" u="none">
                <a:latin typeface="Avenir"/>
              </a:rPr>
              <a:t>Context:</a:t>
            </a:r>
          </a:p>
          <a:p>
            <a:pPr>
              <a:spcAft>
                <a:spcPts val="600"/>
              </a:spcAft>
            </a:pPr>
            <a:r>
              <a:rPr sz="1100" b="0" u="none">
                <a:latin typeface="Avenir"/>
              </a:rPr>
              <a:t>User currently has the provision to access the list of unused permissions from the reporting center.</a:t>
            </a:r>
            <a:r>
              <a:rPr sz="1100" b="0" u="none">
                <a:latin typeface="Avenir"/>
              </a:rPr>
              <a:t>We want to extend the functionalty to highlight folders with unused permission direclty in the S&amp;G platform view.</a:t>
            </a:r>
          </a:p>
          <a:p>
            <a:pPr>
              <a:spcAft>
                <a:spcPts val="600"/>
              </a:spcAft>
            </a:pPr>
            <a:r>
              <a:rPr sz="1100" b="1" u="none">
                <a:latin typeface="Avenir"/>
              </a:rPr>
              <a:t>Requirement:</a:t>
            </a:r>
          </a:p>
          <a:p>
            <a:pPr>
              <a:spcAft>
                <a:spcPts val="400"/>
              </a:spcAft>
            </a:pPr>
            <a:r>
              <a:t>1. Show that a folder contains a UNUSED PERMISSION as shown below.</a:t>
            </a:r>
          </a:p>
          <a:p>
            <a:pPr>
              <a:spcAft>
                <a:spcPts val="400"/>
              </a:spcAft>
            </a:pPr>
            <a:r>
              <a:t>2. Primary Question: How do we describe which access is Unused?</a:t>
            </a:r>
          </a:p>
          <a:p>
            <a:pPr>
              <a:spcAft>
                <a:spcPts val="400"/>
              </a:spcAft>
            </a:pPr>
            <a:r>
              <a:t>3. On hover we can show the 'Reason' and point to chnage settings if required.</a:t>
            </a:r>
          </a:p>
          <a:p>
            <a:pPr>
              <a:spcAft>
                <a:spcPts val="400"/>
              </a:spcAft>
            </a:pPr>
            <a:r>
              <a:t>4. TBD: Provision for 'Action'</a:t>
            </a:r>
          </a:p>
          <a:p>
            <a:pPr>
              <a:spcAft>
                <a:spcPts val="400"/>
              </a:spcAft>
            </a:pPr>
            <a:r>
              <a:t>5. As additonal notation to be provided on the right pane indicating the amount of unused permissions on the folder.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DEL-43511</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730522"/>
            <a:ext cx="3873500" cy="1487094"/>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[Outlook] Send multiple files in one email</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https://jira.egnyte-it.com/browse/PINT-13023</a:t>
            </a:r>
          </a:p>
          <a:p>
            <a:pPr>
              <a:spcAft>
                <a:spcPts val="600"/>
              </a:spcAft>
            </a:pPr>
            <a:r>
              <a:rPr sz="1100" b="0" u="none">
                <a:latin typeface="Avenir"/>
              </a:rPr>
              <a:t>As Egnyte use I can select multiple files at a time for sharing with Outlook integration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spcAft>
                <a:spcPts val="400"/>
              </a:spcAft>
            </a:pPr>
            <a:r>
              <a:t>• Egnyte option will be exposed on the top-level File Explorer context menu</a:t>
            </a:r>
          </a:p>
          <a:p>
            <a:pPr>
              <a:spcAft>
                <a:spcPts val="400"/>
              </a:spcAft>
            </a:pPr>
            <a: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EGD-21555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75999"/>
            <a:ext cx="3873500" cy="2396140"/>
          </a:xfrm>
          <a:prstGeom prst="rect">
            <a:avLst/>
          </a:prstGeom>
        </p:spPr>
      </p:pic>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spcAft>
                <a:spcPts val="400"/>
              </a:spcAft>
            </a:pPr>
            <a:r>
              <a:t>• First-class application for the Desktop App (as compared to current widget approach)</a:t>
            </a:r>
          </a:p>
          <a:p>
            <a:pPr>
              <a:spcAft>
                <a:spcPts val="400"/>
              </a:spcAft>
            </a:pPr>
            <a:r>
              <a:t>• Embed Web UI home page and search capability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EGD-20540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06064"/>
            <a:ext cx="3873500" cy="2336010"/>
          </a:xfrm>
          <a:prstGeom prst="rect">
            <a:avLst/>
          </a:prstGeom>
        </p:spPr>
      </p:pic>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1" u="none">
                <a:latin typeface="Avenir"/>
              </a:rPr>
              <a:t>Feature Description</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spcAft>
                <a:spcPts val="400"/>
              </a:spcAft>
            </a:pPr>
            <a:r>
              <a:t>1. AutoCAD</a:t>
            </a:r>
          </a:p>
          <a:p>
            <a:pPr>
              <a:spcAft>
                <a:spcPts val="400"/>
              </a:spcAft>
            </a:pPr>
            <a:r>
              <a:t>2. Civil 3D</a:t>
            </a:r>
          </a:p>
          <a:p>
            <a:pPr>
              <a:spcAft>
                <a:spcPts val="400"/>
              </a:spcAft>
            </a:pPr>
            <a:r>
              <a:t>3. Navis</a:t>
            </a:r>
          </a:p>
          <a:p>
            <a:pPr>
              <a:spcAft>
                <a:spcPts val="400"/>
              </a:spcAft>
            </a:pPr>
            <a:r>
              <a:t>4. Bluebeam</a:t>
            </a:r>
          </a:p>
          <a:p>
            <a:pPr>
              <a:spcAft>
                <a:spcPts val="400"/>
              </a:spcAft>
            </a:pPr>
            <a:r>
              <a:t>5. Acrobat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EGD-23096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1"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spcAft>
                <a:spcPts val="400"/>
              </a:spcAft>
            </a:pPr>
            <a:r>
              <a:t>1. Adobe Premiere Pro</a:t>
            </a:r>
          </a:p>
          <a:p>
            <a:pPr>
              <a:spcAft>
                <a:spcPts val="400"/>
              </a:spcAft>
            </a:pPr>
            <a:r>
              <a:t>2. Illustrator</a:t>
            </a:r>
          </a:p>
          <a:p>
            <a:pPr>
              <a:spcAft>
                <a:spcPts val="400"/>
              </a:spcAft>
            </a:pPr>
            <a:r>
              <a:t>3. Photoshop</a:t>
            </a:r>
          </a:p>
          <a:p>
            <a:pPr>
              <a:spcAft>
                <a:spcPts val="400"/>
              </a:spcAft>
            </a:pPr>
            <a:r>
              <a:t>4. InDesign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EGD-21559</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Content Safeguards - Group-based Link Sharing Controls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when applying a Content Safeguard policy, the policy will apply to all roles/groups and all users. Several customers are looking for more flexible CS policies where some roles/groups have different link sharing ability than other groups.</a:t>
            </a:r>
          </a:p>
          <a:p>
            <a:pPr>
              <a:spcAft>
                <a:spcPts val="600"/>
              </a:spcAft>
            </a:pPr>
            <a:r>
              <a:rPr sz="1100" b="1" u="none">
                <a:latin typeface="Avenir"/>
              </a:rPr>
              <a:t>User Story</a:t>
            </a:r>
          </a:p>
          <a:p>
            <a:pPr>
              <a:spcAft>
                <a:spcPts val="600"/>
              </a:spcAft>
            </a:pPr>
            <a:r>
              <a:rPr sz="1100" b="0" u="none">
                <a:latin typeface="Avenir"/>
              </a:rPr>
              <a:t>As an S&amp;G admin, I want to create flexible Content Safeguard restriction and exception policies to match my organizations specific group requirements.</a:t>
            </a:r>
          </a:p>
          <a:p>
            <a:pPr>
              <a:spcAft>
                <a:spcPts val="600"/>
              </a:spcAft>
            </a:pPr>
            <a:r>
              <a:rPr sz="1100" b="1" u="none">
                <a:latin typeface="Avenir"/>
              </a:rPr>
              <a:t>Feature Description</a:t>
            </a:r>
          </a:p>
          <a:p>
            <a:pPr>
              <a:spcAft>
                <a:spcPts val="600"/>
              </a:spcAft>
            </a:pPr>
            <a:r>
              <a:rPr sz="1100" b="0" u="none">
                <a:latin typeface="Avenir"/>
              </a:rPr>
              <a:t>Create Content Safeguard exception policies that support use cases such as:</a:t>
            </a:r>
          </a:p>
          <a:p>
            <a:pPr>
              <a:spcAft>
                <a:spcPts val="400"/>
              </a:spcAft>
            </a:pPr>
            <a:r>
              <a:t>1. Role/Group A can create password-only links on folder A, but Role/Group B is only allowed to create links to specific users on folder A</a:t>
            </a:r>
          </a:p>
          <a:p>
            <a:pPr>
              <a:spcAft>
                <a:spcPts val="400"/>
              </a:spcAft>
            </a:pPr>
            <a:r>
              <a:t>2. Allow administrators to share public links but prevent other users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DEL-31667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spcAft>
                <a:spcPts val="400"/>
              </a:spcAft>
            </a:pPr>
            <a:r>
              <a:t>• Frontend - provide pause/restart option for published policies</a:t>
            </a:r>
          </a:p>
          <a:p>
            <a:pPr>
              <a:spcAft>
                <a:spcPts val="400"/>
              </a:spcAft>
            </a:pPr>
            <a:r>
              <a:t>• Backend - use existing functionality to basically put the policy back into draft mode and unstamp the files that match the policy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DEL-44353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Multi-Document Envelopes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multiple documents for signature in a single request so that I can get all of the signatures at once.</a:t>
            </a:r>
          </a:p>
          <a:p>
            <a:pPr>
              <a:spcAft>
                <a:spcPts val="600"/>
              </a:spcAft>
            </a:pPr>
            <a:r>
              <a:rPr sz="1100" b="1" u="none">
                <a:latin typeface="Avenir"/>
              </a:rPr>
              <a:t>Feature Description</a:t>
            </a:r>
          </a:p>
          <a:p>
            <a:pPr>
              <a:spcAft>
                <a:spcPts val="400"/>
              </a:spcAft>
            </a:pPr>
            <a:r>
              <a:t>• Add multiple documents to a signature request</a:t>
            </a:r>
          </a:p>
          <a:p>
            <a:pPr>
              <a:spcAft>
                <a:spcPts val="400"/>
              </a:spcAft>
            </a:pPr>
            <a:r>
              <a:t>• Recipients see a consolidated set of the documents and sign them</a:t>
            </a:r>
          </a:p>
          <a:p>
            <a:pPr>
              <a:spcAft>
                <a:spcPts val="400"/>
              </a:spcAft>
            </a:pPr>
            <a:r>
              <a:t>• A single signed PDF is generated at the end of the process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CFS-65375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2615"/>
            <a:ext cx="3873500" cy="2802907"/>
          </a:xfrm>
          <a:prstGeom prst="rect">
            <a:avLst/>
          </a:prstGeom>
        </p:spPr>
      </p:pic>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who need to send a document for signature to a large number of people have to create separate signature requests for each recipient. This is inefficient and causes people to use other services for bulk requests.</a:t>
            </a:r>
          </a:p>
          <a:p>
            <a:pPr>
              <a:spcAft>
                <a:spcPts val="600"/>
              </a:spcAft>
            </a:pPr>
            <a:r>
              <a:rPr sz="1100" b="1" u="none">
                <a:latin typeface="Avenir"/>
              </a:rPr>
              <a:t>User Story</a:t>
            </a:r>
          </a:p>
          <a:p>
            <a:pPr>
              <a:spcAft>
                <a:spcPts val="600"/>
              </a:spcAft>
            </a:pPr>
            <a:r>
              <a:rPr sz="1100" b="0" u="none">
                <a:latin typeface="Avenir"/>
              </a:rPr>
              <a:t>As a sender of signature requests, I want to bulk send requests to save time.</a:t>
            </a:r>
          </a:p>
          <a:p>
            <a:pPr>
              <a:spcAft>
                <a:spcPts val="600"/>
              </a:spcAft>
            </a:pPr>
            <a:r>
              <a:rPr sz="1100" b="1" u="none">
                <a:latin typeface="Avenir"/>
              </a:rPr>
              <a:t>Feature Description</a:t>
            </a:r>
          </a:p>
          <a:p>
            <a:pPr>
              <a:spcAft>
                <a:spcPts val="400"/>
              </a:spcAft>
            </a:pPr>
            <a:r>
              <a:t>• Use a template to send signature requests to a large number of recipients.</a:t>
            </a:r>
          </a:p>
          <a:p>
            <a:pPr>
              <a:spcAft>
                <a:spcPts val="400"/>
              </a:spcAft>
            </a:pPr>
            <a:r>
              <a:t>• The user needs to upload a CSV file that will contain emails in a column that is headed by that role. Each row will be considered as a separate request. The system will read the file and start sending signature requests.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CFS-67745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Avenir Black</vt:lpstr>
      <vt:lpstr>Avenir Book</vt:lpstr>
      <vt:lpstr>Calibri</vt:lpstr>
      <vt:lpstr>Roboto Light</vt:lpstr>
      <vt:lpstr>Blank Master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37</cp:revision>
  <dcterms:created xsi:type="dcterms:W3CDTF">2023-12-27T19:29:24Z</dcterms:created>
  <dcterms:modified xsi:type="dcterms:W3CDTF">2025-04-08T20:23:14Z</dcterms:modified>
</cp:coreProperties>
</file>